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7" r:id="rId3"/>
    <p:sldId id="274" r:id="rId4"/>
    <p:sldId id="266" r:id="rId5"/>
    <p:sldId id="265" r:id="rId6"/>
    <p:sldId id="284" r:id="rId7"/>
    <p:sldId id="289" r:id="rId8"/>
    <p:sldId id="279" r:id="rId9"/>
    <p:sldId id="283" r:id="rId10"/>
    <p:sldId id="281" r:id="rId11"/>
    <p:sldId id="280" r:id="rId12"/>
    <p:sldId id="282" r:id="rId13"/>
    <p:sldId id="286" r:id="rId14"/>
    <p:sldId id="287" r:id="rId15"/>
    <p:sldId id="288" r:id="rId16"/>
    <p:sldId id="25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115" d="100"/>
          <a:sy n="115" d="100"/>
        </p:scale>
        <p:origin x="432" y="3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jpe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2020-06-23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2020-06-23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2020-06-23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2020-06-23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2020-06-23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2020-06-23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2020-06-23</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2020-06-23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2020-06-23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2020-06-23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2020-06-23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2020-06-23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2020-06-23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2020-06-23</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2020-06-23</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2020-06-23</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2020-06-23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3.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microsoft.com/office/2007/relationships/hdphoto" Target="../media/hdphoto1.wdp"/><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6.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5.png"/><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lum/>
            <a:extLst>
              <a:ext uri="{BEBA8EAE-BF5A-486C-A8C5-ECC9F3942E4B}">
                <a14:imgProps xmlns:a14="http://schemas.microsoft.com/office/drawing/2010/main">
                  <a14:imgLayer r:embed="rId20">
                    <a14:imgEffect>
                      <a14:sharpenSoften amount="-97000"/>
                    </a14:imgEffect>
                    <a14:imgEffect>
                      <a14:brightnessContrast bright="-20000" contrast="-20000"/>
                    </a14:imgEffect>
                  </a14:imgLayer>
                </a14:imgProps>
              </a:ext>
            </a:extLst>
          </a:blip>
          <a:srcRect/>
          <a:stretch>
            <a:fillRect/>
          </a:stretch>
        </a:blipFill>
        <a:effectLst/>
      </p:bgPr>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1">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2">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3">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4">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2020-06-23</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4322390-8B58-46BE-88EB-D9FD30C0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1" name="Picture 10">
            <a:extLst>
              <a:ext uri="{FF2B5EF4-FFF2-40B4-BE49-F238E27FC236}">
                <a16:creationId xmlns:a16="http://schemas.microsoft.com/office/drawing/2014/main" id="{F222A622-9BF0-4FA2-AEF2-890643483DD4}"/>
              </a:ext>
            </a:extLst>
          </p:cNvPr>
          <p:cNvPicPr>
            <a:picLocks noChangeAspect="1"/>
          </p:cNvPicPr>
          <p:nvPr/>
        </p:nvPicPr>
        <p:blipFill>
          <a:blip r:embed="rId2"/>
          <a:stretch>
            <a:fillRect/>
          </a:stretch>
        </p:blipFill>
        <p:spPr>
          <a:xfrm>
            <a:off x="7749" y="7749"/>
            <a:ext cx="12192001" cy="6858000"/>
          </a:xfrm>
          <a:prstGeom prst="rect">
            <a:avLst/>
          </a:prstGeom>
        </p:spPr>
      </p:pic>
      <p:sp>
        <p:nvSpPr>
          <p:cNvPr id="2" name="Title 1">
            <a:extLst>
              <a:ext uri="{FF2B5EF4-FFF2-40B4-BE49-F238E27FC236}">
                <a16:creationId xmlns:a16="http://schemas.microsoft.com/office/drawing/2014/main" id="{0169F5CA-1E20-4BA6-AF8E-CF8C5CCF7582}"/>
              </a:ext>
            </a:extLst>
          </p:cNvPr>
          <p:cNvSpPr>
            <a:spLocks noGrp="1"/>
          </p:cNvSpPr>
          <p:nvPr>
            <p:ph type="ctrTitle"/>
          </p:nvPr>
        </p:nvSpPr>
        <p:spPr>
          <a:xfrm>
            <a:off x="1154955" y="228599"/>
            <a:ext cx="8825658" cy="3329581"/>
          </a:xfrm>
        </p:spPr>
        <p:txBody>
          <a:bodyPr>
            <a:normAutofit/>
          </a:bodyPr>
          <a:lstStyle/>
          <a:p>
            <a:pPr>
              <a:lnSpc>
                <a:spcPct val="90000"/>
              </a:lnSpc>
            </a:pPr>
            <a:r>
              <a:rPr lang="en-US" dirty="0">
                <a:solidFill>
                  <a:schemeClr val="tx1"/>
                </a:solidFill>
              </a:rPr>
              <a:t>Drone Localization in Ad-hoc Indoor Environment</a:t>
            </a:r>
            <a:endParaRPr lang="LID4096" dirty="0">
              <a:solidFill>
                <a:schemeClr val="tx1"/>
              </a:solidFill>
            </a:endParaRPr>
          </a:p>
        </p:txBody>
      </p:sp>
      <p:sp>
        <p:nvSpPr>
          <p:cNvPr id="3" name="Subtitle 2">
            <a:extLst>
              <a:ext uri="{FF2B5EF4-FFF2-40B4-BE49-F238E27FC236}">
                <a16:creationId xmlns:a16="http://schemas.microsoft.com/office/drawing/2014/main" id="{D8AFE34B-4DA4-453D-927B-D963AB328FF4}"/>
              </a:ext>
            </a:extLst>
          </p:cNvPr>
          <p:cNvSpPr>
            <a:spLocks noGrp="1"/>
          </p:cNvSpPr>
          <p:nvPr>
            <p:ph type="subTitle" idx="1"/>
          </p:nvPr>
        </p:nvSpPr>
        <p:spPr>
          <a:xfrm>
            <a:off x="1154955" y="3786779"/>
            <a:ext cx="8825658" cy="861420"/>
          </a:xfrm>
        </p:spPr>
        <p:txBody>
          <a:bodyPr>
            <a:normAutofit/>
          </a:bodyPr>
          <a:lstStyle/>
          <a:p>
            <a:r>
              <a:rPr lang="en-US" sz="2800" dirty="0">
                <a:solidFill>
                  <a:schemeClr val="tx1"/>
                </a:solidFill>
              </a:rPr>
              <a:t>Marcell Rausch</a:t>
            </a:r>
            <a:endParaRPr lang="LID4096" sz="2800" dirty="0">
              <a:solidFill>
                <a:schemeClr val="tx1"/>
              </a:solidFill>
            </a:endParaRPr>
          </a:p>
        </p:txBody>
      </p:sp>
      <p:sp>
        <p:nvSpPr>
          <p:cNvPr id="4" name="TextBox 3">
            <a:extLst>
              <a:ext uri="{FF2B5EF4-FFF2-40B4-BE49-F238E27FC236}">
                <a16:creationId xmlns:a16="http://schemas.microsoft.com/office/drawing/2014/main" id="{53CE27D9-02DC-4C81-9F46-80C8DC09AC2A}"/>
              </a:ext>
            </a:extLst>
          </p:cNvPr>
          <p:cNvSpPr txBox="1"/>
          <p:nvPr/>
        </p:nvSpPr>
        <p:spPr>
          <a:xfrm>
            <a:off x="9773265" y="6312310"/>
            <a:ext cx="1720645" cy="369332"/>
          </a:xfrm>
          <a:prstGeom prst="rect">
            <a:avLst/>
          </a:prstGeom>
          <a:noFill/>
        </p:spPr>
        <p:txBody>
          <a:bodyPr wrap="square" rtlCol="0">
            <a:spAutoFit/>
          </a:bodyPr>
          <a:lstStyle/>
          <a:p>
            <a:r>
              <a:rPr lang="en-US" b="1" dirty="0"/>
              <a:t>2020.06.23</a:t>
            </a:r>
            <a:endParaRPr lang="LID4096" b="1" dirty="0"/>
          </a:p>
        </p:txBody>
      </p:sp>
    </p:spTree>
    <p:extLst>
      <p:ext uri="{BB962C8B-B14F-4D97-AF65-F5344CB8AC3E}">
        <p14:creationId xmlns:p14="http://schemas.microsoft.com/office/powerpoint/2010/main" val="17655002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4762C0D9-EEB1-45BE-9DC5-607FB8471C2E}"/>
              </a:ext>
            </a:extLst>
          </p:cNvPr>
          <p:cNvSpPr/>
          <p:nvPr/>
        </p:nvSpPr>
        <p:spPr>
          <a:xfrm>
            <a:off x="485259" y="1321482"/>
            <a:ext cx="6292734" cy="1570903"/>
          </a:xfrm>
          <a:prstGeom prst="roundRect">
            <a:avLst>
              <a:gd name="adj" fmla="val 6661"/>
            </a:avLst>
          </a:prstGeom>
          <a:solidFill>
            <a:schemeClr val="accent5">
              <a:lumMod val="75000"/>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p>
        </p:txBody>
      </p:sp>
      <p:sp>
        <p:nvSpPr>
          <p:cNvPr id="2" name="Title 1">
            <a:extLst>
              <a:ext uri="{FF2B5EF4-FFF2-40B4-BE49-F238E27FC236}">
                <a16:creationId xmlns:a16="http://schemas.microsoft.com/office/drawing/2014/main" id="{3BEA4F97-40B8-4C1E-A957-9FA7567B8B1D}"/>
              </a:ext>
            </a:extLst>
          </p:cNvPr>
          <p:cNvSpPr>
            <a:spLocks noGrp="1"/>
          </p:cNvSpPr>
          <p:nvPr>
            <p:ph type="title"/>
          </p:nvPr>
        </p:nvSpPr>
        <p:spPr>
          <a:xfrm>
            <a:off x="654424" y="452718"/>
            <a:ext cx="9404723" cy="1400530"/>
          </a:xfrm>
        </p:spPr>
        <p:txBody>
          <a:bodyPr/>
          <a:lstStyle/>
          <a:p>
            <a:r>
              <a:rPr lang="en-US" dirty="0"/>
              <a:t>Cartographer tuning</a:t>
            </a:r>
            <a:endParaRPr lang="LID4096" dirty="0"/>
          </a:p>
        </p:txBody>
      </p:sp>
      <p:pic>
        <p:nvPicPr>
          <p:cNvPr id="15" name="Content Placeholder 14" descr="A picture containing text&#10;&#10;Description automatically generated">
            <a:extLst>
              <a:ext uri="{FF2B5EF4-FFF2-40B4-BE49-F238E27FC236}">
                <a16:creationId xmlns:a16="http://schemas.microsoft.com/office/drawing/2014/main" id="{42012887-5AC9-4BEE-8D76-7045FE45C976}"/>
              </a:ext>
            </a:extLst>
          </p:cNvPr>
          <p:cNvPicPr>
            <a:picLocks noGrp="1" noChangeAspect="1"/>
          </p:cNvPicPr>
          <p:nvPr>
            <p:ph idx="1"/>
          </p:nvPr>
        </p:nvPicPr>
        <p:blipFill>
          <a:blip r:embed="rId2"/>
          <a:stretch>
            <a:fillRect/>
          </a:stretch>
        </p:blipFill>
        <p:spPr>
          <a:xfrm>
            <a:off x="737554" y="3000455"/>
            <a:ext cx="4482252" cy="3523385"/>
          </a:xfrm>
        </p:spPr>
      </p:pic>
      <p:pic>
        <p:nvPicPr>
          <p:cNvPr id="17" name="Picture 16">
            <a:extLst>
              <a:ext uri="{FF2B5EF4-FFF2-40B4-BE49-F238E27FC236}">
                <a16:creationId xmlns:a16="http://schemas.microsoft.com/office/drawing/2014/main" id="{AD6DB838-4B32-464E-B328-B860DC1C705A}"/>
              </a:ext>
            </a:extLst>
          </p:cNvPr>
          <p:cNvPicPr>
            <a:picLocks noChangeAspect="1"/>
          </p:cNvPicPr>
          <p:nvPr/>
        </p:nvPicPr>
        <p:blipFill>
          <a:blip r:embed="rId3"/>
          <a:stretch>
            <a:fillRect/>
          </a:stretch>
        </p:blipFill>
        <p:spPr>
          <a:xfrm>
            <a:off x="6777993" y="3000455"/>
            <a:ext cx="4668616" cy="3523385"/>
          </a:xfrm>
          <a:prstGeom prst="rect">
            <a:avLst/>
          </a:prstGeom>
        </p:spPr>
      </p:pic>
      <p:sp>
        <p:nvSpPr>
          <p:cNvPr id="18" name="Arrow: Right 17">
            <a:extLst>
              <a:ext uri="{FF2B5EF4-FFF2-40B4-BE49-F238E27FC236}">
                <a16:creationId xmlns:a16="http://schemas.microsoft.com/office/drawing/2014/main" id="{16ACFF0D-7EFD-4013-977F-C14EAFE28905}"/>
              </a:ext>
            </a:extLst>
          </p:cNvPr>
          <p:cNvSpPr/>
          <p:nvPr/>
        </p:nvSpPr>
        <p:spPr>
          <a:xfrm>
            <a:off x="5436329" y="4170077"/>
            <a:ext cx="1126672" cy="118382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p>
        </p:txBody>
      </p:sp>
      <p:sp>
        <p:nvSpPr>
          <p:cNvPr id="19" name="TextBox 18">
            <a:extLst>
              <a:ext uri="{FF2B5EF4-FFF2-40B4-BE49-F238E27FC236}">
                <a16:creationId xmlns:a16="http://schemas.microsoft.com/office/drawing/2014/main" id="{A67BE556-7DAF-4C8A-AB94-F2FE2ED169E4}"/>
              </a:ext>
            </a:extLst>
          </p:cNvPr>
          <p:cNvSpPr txBox="1"/>
          <p:nvPr/>
        </p:nvSpPr>
        <p:spPr>
          <a:xfrm>
            <a:off x="9748157" y="6531429"/>
            <a:ext cx="1828800" cy="369332"/>
          </a:xfrm>
          <a:prstGeom prst="rect">
            <a:avLst/>
          </a:prstGeom>
          <a:noFill/>
        </p:spPr>
        <p:txBody>
          <a:bodyPr wrap="square" rtlCol="0">
            <a:spAutoFit/>
          </a:bodyPr>
          <a:lstStyle/>
          <a:p>
            <a:r>
              <a:rPr lang="en-US" dirty="0"/>
              <a:t>*Illustration</a:t>
            </a:r>
            <a:endParaRPr lang="LID4096" dirty="0"/>
          </a:p>
        </p:txBody>
      </p:sp>
      <p:sp>
        <p:nvSpPr>
          <p:cNvPr id="8" name="Content Placeholder 2">
            <a:extLst>
              <a:ext uri="{FF2B5EF4-FFF2-40B4-BE49-F238E27FC236}">
                <a16:creationId xmlns:a16="http://schemas.microsoft.com/office/drawing/2014/main" id="{336E2FB4-C26C-4E9B-B0CB-893814BB67EB}"/>
              </a:ext>
            </a:extLst>
          </p:cNvPr>
          <p:cNvSpPr txBox="1">
            <a:spLocks/>
          </p:cNvSpPr>
          <p:nvPr/>
        </p:nvSpPr>
        <p:spPr>
          <a:xfrm>
            <a:off x="691777" y="1458604"/>
            <a:ext cx="6028027" cy="143378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dirty="0"/>
              <a:t>Complex process</a:t>
            </a:r>
          </a:p>
          <a:p>
            <a:r>
              <a:rPr lang="en-US" dirty="0"/>
              <a:t>Requires good understanding of parameters</a:t>
            </a:r>
          </a:p>
          <a:p>
            <a:r>
              <a:rPr lang="en-US" dirty="0"/>
              <a:t>Each setup requires different tuning</a:t>
            </a:r>
            <a:endParaRPr lang="LID4096" dirty="0"/>
          </a:p>
        </p:txBody>
      </p:sp>
    </p:spTree>
    <p:extLst>
      <p:ext uri="{BB962C8B-B14F-4D97-AF65-F5344CB8AC3E}">
        <p14:creationId xmlns:p14="http://schemas.microsoft.com/office/powerpoint/2010/main" val="28713494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EE331943-558D-4792-B72E-887A738976AB}"/>
              </a:ext>
            </a:extLst>
          </p:cNvPr>
          <p:cNvSpPr/>
          <p:nvPr/>
        </p:nvSpPr>
        <p:spPr>
          <a:xfrm>
            <a:off x="541699" y="1293738"/>
            <a:ext cx="5124806" cy="5323194"/>
          </a:xfrm>
          <a:prstGeom prst="roundRect">
            <a:avLst>
              <a:gd name="adj" fmla="val 6661"/>
            </a:avLst>
          </a:prstGeom>
          <a:solidFill>
            <a:schemeClr val="accent5">
              <a:lumMod val="75000"/>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p>
        </p:txBody>
      </p:sp>
      <p:sp>
        <p:nvSpPr>
          <p:cNvPr id="9" name="Rectangle: Rounded Corners 8">
            <a:extLst>
              <a:ext uri="{FF2B5EF4-FFF2-40B4-BE49-F238E27FC236}">
                <a16:creationId xmlns:a16="http://schemas.microsoft.com/office/drawing/2014/main" id="{DAEC2D9A-A621-4756-85A7-D03798CF6555}"/>
              </a:ext>
            </a:extLst>
          </p:cNvPr>
          <p:cNvSpPr/>
          <p:nvPr/>
        </p:nvSpPr>
        <p:spPr>
          <a:xfrm>
            <a:off x="6384175" y="1293738"/>
            <a:ext cx="5161714" cy="5323194"/>
          </a:xfrm>
          <a:prstGeom prst="roundRect">
            <a:avLst>
              <a:gd name="adj" fmla="val 6661"/>
            </a:avLst>
          </a:prstGeom>
          <a:solidFill>
            <a:schemeClr val="accent5">
              <a:lumMod val="75000"/>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p>
        </p:txBody>
      </p:sp>
      <p:sp>
        <p:nvSpPr>
          <p:cNvPr id="2" name="Title 1">
            <a:extLst>
              <a:ext uri="{FF2B5EF4-FFF2-40B4-BE49-F238E27FC236}">
                <a16:creationId xmlns:a16="http://schemas.microsoft.com/office/drawing/2014/main" id="{CC978E15-4E4D-4F8D-A455-799CF70629F6}"/>
              </a:ext>
            </a:extLst>
          </p:cNvPr>
          <p:cNvSpPr>
            <a:spLocks noGrp="1"/>
          </p:cNvSpPr>
          <p:nvPr>
            <p:ph type="title"/>
          </p:nvPr>
        </p:nvSpPr>
        <p:spPr/>
        <p:txBody>
          <a:bodyPr/>
          <a:lstStyle/>
          <a:p>
            <a:r>
              <a:rPr lang="en-US" dirty="0"/>
              <a:t>SLAM setup evaluation</a:t>
            </a:r>
            <a:endParaRPr lang="LID4096" dirty="0"/>
          </a:p>
        </p:txBody>
      </p:sp>
      <p:sp>
        <p:nvSpPr>
          <p:cNvPr id="3" name="Content Placeholder 2">
            <a:extLst>
              <a:ext uri="{FF2B5EF4-FFF2-40B4-BE49-F238E27FC236}">
                <a16:creationId xmlns:a16="http://schemas.microsoft.com/office/drawing/2014/main" id="{4086938D-2F38-4742-8E81-1A4EAC31F732}"/>
              </a:ext>
            </a:extLst>
          </p:cNvPr>
          <p:cNvSpPr>
            <a:spLocks noGrp="1"/>
          </p:cNvSpPr>
          <p:nvPr>
            <p:ph idx="1"/>
          </p:nvPr>
        </p:nvSpPr>
        <p:spPr>
          <a:xfrm>
            <a:off x="828144" y="1471708"/>
            <a:ext cx="4511446" cy="1165386"/>
          </a:xfrm>
        </p:spPr>
        <p:txBody>
          <a:bodyPr>
            <a:noAutofit/>
          </a:bodyPr>
          <a:lstStyle/>
          <a:p>
            <a:pPr marL="0" indent="0">
              <a:buNone/>
            </a:pPr>
            <a:r>
              <a:rPr lang="en-US" sz="1900" dirty="0"/>
              <a:t>1.Visual inspection of produced map</a:t>
            </a:r>
          </a:p>
          <a:p>
            <a:r>
              <a:rPr lang="en-US" sz="1600" dirty="0"/>
              <a:t>Submap quality and reliability</a:t>
            </a:r>
          </a:p>
          <a:p>
            <a:r>
              <a:rPr lang="en-US" sz="1600" dirty="0"/>
              <a:t>Global map quality and reliability</a:t>
            </a:r>
          </a:p>
        </p:txBody>
      </p:sp>
      <p:pic>
        <p:nvPicPr>
          <p:cNvPr id="11" name="Picture 10" descr="A picture containing text&#10;&#10;Description automatically generated">
            <a:extLst>
              <a:ext uri="{FF2B5EF4-FFF2-40B4-BE49-F238E27FC236}">
                <a16:creationId xmlns:a16="http://schemas.microsoft.com/office/drawing/2014/main" id="{FB96BEE4-5D2C-4FC9-A10E-1B9EEA5DE0E6}"/>
              </a:ext>
            </a:extLst>
          </p:cNvPr>
          <p:cNvPicPr>
            <a:picLocks noChangeAspect="1"/>
          </p:cNvPicPr>
          <p:nvPr/>
        </p:nvPicPr>
        <p:blipFill>
          <a:blip r:embed="rId2"/>
          <a:stretch>
            <a:fillRect/>
          </a:stretch>
        </p:blipFill>
        <p:spPr>
          <a:xfrm>
            <a:off x="875201" y="2877115"/>
            <a:ext cx="4417333" cy="3472354"/>
          </a:xfrm>
          <a:prstGeom prst="rect">
            <a:avLst/>
          </a:prstGeom>
        </p:spPr>
      </p:pic>
      <p:pic>
        <p:nvPicPr>
          <p:cNvPr id="14" name="Picture 13">
            <a:extLst>
              <a:ext uri="{FF2B5EF4-FFF2-40B4-BE49-F238E27FC236}">
                <a16:creationId xmlns:a16="http://schemas.microsoft.com/office/drawing/2014/main" id="{CD2434F5-1C95-4560-B982-CF3324C9A6A2}"/>
              </a:ext>
            </a:extLst>
          </p:cNvPr>
          <p:cNvPicPr>
            <a:picLocks noChangeAspect="1"/>
          </p:cNvPicPr>
          <p:nvPr/>
        </p:nvPicPr>
        <p:blipFill>
          <a:blip r:embed="rId3"/>
          <a:stretch>
            <a:fillRect/>
          </a:stretch>
        </p:blipFill>
        <p:spPr>
          <a:xfrm>
            <a:off x="7349193" y="2877115"/>
            <a:ext cx="3413249" cy="3472354"/>
          </a:xfrm>
          <a:prstGeom prst="rect">
            <a:avLst/>
          </a:prstGeom>
        </p:spPr>
      </p:pic>
      <p:sp>
        <p:nvSpPr>
          <p:cNvPr id="7" name="Content Placeholder 2">
            <a:extLst>
              <a:ext uri="{FF2B5EF4-FFF2-40B4-BE49-F238E27FC236}">
                <a16:creationId xmlns:a16="http://schemas.microsoft.com/office/drawing/2014/main" id="{841A1659-25BB-4D70-8CA1-DB4F082959CE}"/>
              </a:ext>
            </a:extLst>
          </p:cNvPr>
          <p:cNvSpPr txBox="1">
            <a:spLocks/>
          </p:cNvSpPr>
          <p:nvPr/>
        </p:nvSpPr>
        <p:spPr>
          <a:xfrm>
            <a:off x="6442365" y="1479843"/>
            <a:ext cx="5124806" cy="1165386"/>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None/>
            </a:pPr>
            <a:r>
              <a:rPr lang="en-US" sz="1900" dirty="0"/>
              <a:t>2. RMS error calculation of SLAM trajectory </a:t>
            </a:r>
          </a:p>
          <a:p>
            <a:r>
              <a:rPr lang="en-US" sz="1600" dirty="0"/>
              <a:t>Against ground truth trajectory </a:t>
            </a:r>
          </a:p>
          <a:p>
            <a:r>
              <a:rPr lang="en-US" sz="1600" dirty="0"/>
              <a:t>Objective measure</a:t>
            </a:r>
          </a:p>
          <a:p>
            <a:endParaRPr lang="en-US" sz="1600" dirty="0"/>
          </a:p>
        </p:txBody>
      </p:sp>
    </p:spTree>
    <p:extLst>
      <p:ext uri="{BB962C8B-B14F-4D97-AF65-F5344CB8AC3E}">
        <p14:creationId xmlns:p14="http://schemas.microsoft.com/office/powerpoint/2010/main" val="42822370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Rounded Corners 9">
            <a:extLst>
              <a:ext uri="{FF2B5EF4-FFF2-40B4-BE49-F238E27FC236}">
                <a16:creationId xmlns:a16="http://schemas.microsoft.com/office/drawing/2014/main" id="{217AB760-03C8-4891-AD28-A3BB605204E8}"/>
              </a:ext>
            </a:extLst>
          </p:cNvPr>
          <p:cNvSpPr/>
          <p:nvPr/>
        </p:nvSpPr>
        <p:spPr>
          <a:xfrm>
            <a:off x="541699" y="1293738"/>
            <a:ext cx="5124806" cy="5323194"/>
          </a:xfrm>
          <a:prstGeom prst="roundRect">
            <a:avLst>
              <a:gd name="adj" fmla="val 6661"/>
            </a:avLst>
          </a:prstGeom>
          <a:solidFill>
            <a:schemeClr val="accent5">
              <a:lumMod val="75000"/>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p>
        </p:txBody>
      </p:sp>
      <p:sp>
        <p:nvSpPr>
          <p:cNvPr id="2" name="Title 1">
            <a:extLst>
              <a:ext uri="{FF2B5EF4-FFF2-40B4-BE49-F238E27FC236}">
                <a16:creationId xmlns:a16="http://schemas.microsoft.com/office/drawing/2014/main" id="{631A542B-49C4-4EEC-BA06-E27749FC563D}"/>
              </a:ext>
            </a:extLst>
          </p:cNvPr>
          <p:cNvSpPr>
            <a:spLocks noGrp="1"/>
          </p:cNvSpPr>
          <p:nvPr>
            <p:ph type="title"/>
          </p:nvPr>
        </p:nvSpPr>
        <p:spPr/>
        <p:txBody>
          <a:bodyPr/>
          <a:lstStyle/>
          <a:p>
            <a:r>
              <a:rPr lang="en-US" dirty="0"/>
              <a:t>2D SLAM Results</a:t>
            </a:r>
            <a:endParaRPr lang="LID4096" dirty="0"/>
          </a:p>
        </p:txBody>
      </p:sp>
      <p:sp>
        <p:nvSpPr>
          <p:cNvPr id="3" name="Content Placeholder 2">
            <a:extLst>
              <a:ext uri="{FF2B5EF4-FFF2-40B4-BE49-F238E27FC236}">
                <a16:creationId xmlns:a16="http://schemas.microsoft.com/office/drawing/2014/main" id="{AFFE0F0D-8213-4EE1-8FFE-1D9AA51E8D81}"/>
              </a:ext>
            </a:extLst>
          </p:cNvPr>
          <p:cNvSpPr>
            <a:spLocks noGrp="1"/>
          </p:cNvSpPr>
          <p:nvPr>
            <p:ph idx="1"/>
          </p:nvPr>
        </p:nvSpPr>
        <p:spPr>
          <a:xfrm>
            <a:off x="646112" y="1624062"/>
            <a:ext cx="5020394" cy="4992870"/>
          </a:xfrm>
        </p:spPr>
        <p:txBody>
          <a:bodyPr>
            <a:normAutofit/>
          </a:bodyPr>
          <a:lstStyle/>
          <a:p>
            <a:pPr marL="0" indent="0">
              <a:buNone/>
            </a:pPr>
            <a:r>
              <a:rPr lang="en-US" sz="1800" dirty="0"/>
              <a:t>13 LIDARs to cover the 360</a:t>
            </a:r>
            <a:r>
              <a:rPr lang="hu-HU" sz="1800" dirty="0"/>
              <a:t>°</a:t>
            </a:r>
            <a:r>
              <a:rPr lang="en-US" sz="1800" dirty="0"/>
              <a:t> horizontal plane</a:t>
            </a:r>
          </a:p>
          <a:p>
            <a:r>
              <a:rPr lang="en-US" sz="1800" dirty="0"/>
              <a:t>Introduced sensor parameters one by one</a:t>
            </a:r>
          </a:p>
          <a:p>
            <a:pPr lvl="1"/>
            <a:r>
              <a:rPr lang="en-US" sz="1600" dirty="0"/>
              <a:t>4x4 and 3x3 resolution has similar performance</a:t>
            </a:r>
          </a:p>
          <a:p>
            <a:pPr lvl="1"/>
            <a:r>
              <a:rPr lang="en-US" sz="1600" dirty="0"/>
              <a:t>33ms timing budget and Long preset</a:t>
            </a:r>
          </a:p>
          <a:p>
            <a:pPr lvl="1"/>
            <a:r>
              <a:rPr lang="en-US" sz="1600" dirty="0"/>
              <a:t>Maximum distance is crucial</a:t>
            </a:r>
          </a:p>
          <a:p>
            <a:endParaRPr lang="en-US" sz="1800" dirty="0"/>
          </a:p>
          <a:p>
            <a:r>
              <a:rPr lang="en-US" sz="1800" dirty="0"/>
              <a:t>Reduced the number of sensors until map building is reliable</a:t>
            </a:r>
          </a:p>
          <a:p>
            <a:pPr lvl="1"/>
            <a:r>
              <a:rPr lang="en-US" sz="1600" dirty="0"/>
              <a:t>8 sensors proved to be the lowest number that is able to produce reliable maps</a:t>
            </a:r>
          </a:p>
          <a:p>
            <a:endParaRPr lang="en-US" sz="1800" dirty="0"/>
          </a:p>
          <a:p>
            <a:endParaRPr lang="en-US" sz="1800" dirty="0"/>
          </a:p>
          <a:p>
            <a:pPr marL="0" indent="0">
              <a:buNone/>
            </a:pPr>
            <a:endParaRPr lang="LID4096" sz="1800" dirty="0"/>
          </a:p>
        </p:txBody>
      </p:sp>
      <p:pic>
        <p:nvPicPr>
          <p:cNvPr id="5" name="Picture 4" descr="A picture containing indoor, cake, smoke, looking&#10;&#10;Description automatically generated">
            <a:extLst>
              <a:ext uri="{FF2B5EF4-FFF2-40B4-BE49-F238E27FC236}">
                <a16:creationId xmlns:a16="http://schemas.microsoft.com/office/drawing/2014/main" id="{69762F63-77CF-4FCB-A6A3-A0C57EDDDDF7}"/>
              </a:ext>
            </a:extLst>
          </p:cNvPr>
          <p:cNvPicPr>
            <a:picLocks noChangeAspect="1"/>
          </p:cNvPicPr>
          <p:nvPr/>
        </p:nvPicPr>
        <p:blipFill>
          <a:blip r:embed="rId2"/>
          <a:stretch>
            <a:fillRect/>
          </a:stretch>
        </p:blipFill>
        <p:spPr>
          <a:xfrm>
            <a:off x="7381702" y="185363"/>
            <a:ext cx="3414401" cy="3041763"/>
          </a:xfrm>
          <a:prstGeom prst="rect">
            <a:avLst/>
          </a:prstGeom>
        </p:spPr>
      </p:pic>
      <p:pic>
        <p:nvPicPr>
          <p:cNvPr id="7" name="Picture 6" descr="A picture containing indoor, smoke, small, water&#10;&#10;Description automatically generated">
            <a:extLst>
              <a:ext uri="{FF2B5EF4-FFF2-40B4-BE49-F238E27FC236}">
                <a16:creationId xmlns:a16="http://schemas.microsoft.com/office/drawing/2014/main" id="{F2D08E63-4881-41C6-B5FC-B9BCFD259827}"/>
              </a:ext>
            </a:extLst>
          </p:cNvPr>
          <p:cNvPicPr>
            <a:picLocks noChangeAspect="1"/>
          </p:cNvPicPr>
          <p:nvPr/>
        </p:nvPicPr>
        <p:blipFill>
          <a:blip r:embed="rId3"/>
          <a:stretch>
            <a:fillRect/>
          </a:stretch>
        </p:blipFill>
        <p:spPr>
          <a:xfrm>
            <a:off x="7400457" y="3513447"/>
            <a:ext cx="3395646" cy="3171981"/>
          </a:xfrm>
          <a:prstGeom prst="rect">
            <a:avLst/>
          </a:prstGeom>
        </p:spPr>
      </p:pic>
      <p:sp>
        <p:nvSpPr>
          <p:cNvPr id="8" name="TextBox 7">
            <a:extLst>
              <a:ext uri="{FF2B5EF4-FFF2-40B4-BE49-F238E27FC236}">
                <a16:creationId xmlns:a16="http://schemas.microsoft.com/office/drawing/2014/main" id="{ECBA78F0-E92B-44E7-A540-A76D5DC349DD}"/>
              </a:ext>
            </a:extLst>
          </p:cNvPr>
          <p:cNvSpPr txBox="1"/>
          <p:nvPr/>
        </p:nvSpPr>
        <p:spPr>
          <a:xfrm>
            <a:off x="7498081" y="595879"/>
            <a:ext cx="1438102" cy="369332"/>
          </a:xfrm>
          <a:prstGeom prst="rect">
            <a:avLst/>
          </a:prstGeom>
          <a:noFill/>
        </p:spPr>
        <p:txBody>
          <a:bodyPr wrap="square" rtlCol="0">
            <a:spAutoFit/>
          </a:bodyPr>
          <a:lstStyle/>
          <a:p>
            <a:r>
              <a:rPr lang="en-US" dirty="0"/>
              <a:t>13 sensors</a:t>
            </a:r>
            <a:endParaRPr lang="LID4096" dirty="0"/>
          </a:p>
        </p:txBody>
      </p:sp>
      <p:sp>
        <p:nvSpPr>
          <p:cNvPr id="9" name="TextBox 8">
            <a:extLst>
              <a:ext uri="{FF2B5EF4-FFF2-40B4-BE49-F238E27FC236}">
                <a16:creationId xmlns:a16="http://schemas.microsoft.com/office/drawing/2014/main" id="{E4BF26AE-B6E4-4038-B6CB-D7587B94F7DD}"/>
              </a:ext>
            </a:extLst>
          </p:cNvPr>
          <p:cNvSpPr txBox="1"/>
          <p:nvPr/>
        </p:nvSpPr>
        <p:spPr>
          <a:xfrm>
            <a:off x="7498081" y="3832301"/>
            <a:ext cx="1438102" cy="369332"/>
          </a:xfrm>
          <a:prstGeom prst="rect">
            <a:avLst/>
          </a:prstGeom>
          <a:noFill/>
        </p:spPr>
        <p:txBody>
          <a:bodyPr wrap="square" rtlCol="0">
            <a:spAutoFit/>
          </a:bodyPr>
          <a:lstStyle/>
          <a:p>
            <a:r>
              <a:rPr lang="en-US" dirty="0"/>
              <a:t>8 sensors</a:t>
            </a:r>
            <a:endParaRPr lang="LID4096" dirty="0"/>
          </a:p>
        </p:txBody>
      </p:sp>
    </p:spTree>
    <p:extLst>
      <p:ext uri="{BB962C8B-B14F-4D97-AF65-F5344CB8AC3E}">
        <p14:creationId xmlns:p14="http://schemas.microsoft.com/office/powerpoint/2010/main" val="38541260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1A542B-49C4-4EEC-BA06-E27749FC563D}"/>
              </a:ext>
            </a:extLst>
          </p:cNvPr>
          <p:cNvSpPr>
            <a:spLocks noGrp="1"/>
          </p:cNvSpPr>
          <p:nvPr>
            <p:ph type="title"/>
          </p:nvPr>
        </p:nvSpPr>
        <p:spPr/>
        <p:txBody>
          <a:bodyPr/>
          <a:lstStyle/>
          <a:p>
            <a:r>
              <a:rPr lang="en-US" dirty="0"/>
              <a:t>3D SLAM Results</a:t>
            </a:r>
            <a:endParaRPr lang="LID4096" dirty="0"/>
          </a:p>
        </p:txBody>
      </p:sp>
      <p:grpSp>
        <p:nvGrpSpPr>
          <p:cNvPr id="19" name="Group 18">
            <a:extLst>
              <a:ext uri="{FF2B5EF4-FFF2-40B4-BE49-F238E27FC236}">
                <a16:creationId xmlns:a16="http://schemas.microsoft.com/office/drawing/2014/main" id="{81D6D4F3-1081-4576-87CF-5FB00DBA4B42}"/>
              </a:ext>
            </a:extLst>
          </p:cNvPr>
          <p:cNvGrpSpPr/>
          <p:nvPr/>
        </p:nvGrpSpPr>
        <p:grpSpPr>
          <a:xfrm>
            <a:off x="6819985" y="1200512"/>
            <a:ext cx="5069394" cy="4335764"/>
            <a:chOff x="6568425" y="1263534"/>
            <a:chExt cx="5069394" cy="5323194"/>
          </a:xfrm>
        </p:grpSpPr>
        <p:sp>
          <p:nvSpPr>
            <p:cNvPr id="4" name="Rectangle: Rounded Corners 3">
              <a:extLst>
                <a:ext uri="{FF2B5EF4-FFF2-40B4-BE49-F238E27FC236}">
                  <a16:creationId xmlns:a16="http://schemas.microsoft.com/office/drawing/2014/main" id="{89ADE5AF-D840-4BA9-8928-963783F329CE}"/>
                </a:ext>
              </a:extLst>
            </p:cNvPr>
            <p:cNvSpPr/>
            <p:nvPr/>
          </p:nvSpPr>
          <p:spPr>
            <a:xfrm>
              <a:off x="6568425" y="1263534"/>
              <a:ext cx="5069394" cy="5323194"/>
            </a:xfrm>
            <a:prstGeom prst="roundRect">
              <a:avLst>
                <a:gd name="adj" fmla="val 6661"/>
              </a:avLst>
            </a:prstGeom>
            <a:solidFill>
              <a:schemeClr val="accent5">
                <a:lumMod val="75000"/>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p>
          </p:txBody>
        </p:sp>
        <p:sp>
          <p:nvSpPr>
            <p:cNvPr id="5" name="Content Placeholder 2">
              <a:extLst>
                <a:ext uri="{FF2B5EF4-FFF2-40B4-BE49-F238E27FC236}">
                  <a16:creationId xmlns:a16="http://schemas.microsoft.com/office/drawing/2014/main" id="{AECA3F7C-4624-484C-B582-E6D3B11F6B25}"/>
                </a:ext>
              </a:extLst>
            </p:cNvPr>
            <p:cNvSpPr txBox="1">
              <a:spLocks/>
            </p:cNvSpPr>
            <p:nvPr/>
          </p:nvSpPr>
          <p:spPr>
            <a:xfrm>
              <a:off x="6672839" y="1540935"/>
              <a:ext cx="4964980" cy="5045793"/>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pPr marL="0" indent="0">
                <a:buFont typeface="Wingdings 3" charset="2"/>
                <a:buNone/>
              </a:pPr>
              <a:r>
                <a:rPr lang="en-US" dirty="0"/>
                <a:t>43 LIDARs to cover the drone’s surroundings in 3D</a:t>
              </a:r>
            </a:p>
            <a:p>
              <a:r>
                <a:rPr lang="en-US" dirty="0"/>
                <a:t>Introduced sensor parameters one by one</a:t>
              </a:r>
            </a:p>
            <a:p>
              <a:r>
                <a:rPr lang="en-US" dirty="0"/>
                <a:t>The introduction of the last parameter maximum distance made the map building unreliable</a:t>
              </a:r>
            </a:p>
            <a:p>
              <a:endParaRPr lang="en-US" dirty="0"/>
            </a:p>
            <a:p>
              <a:r>
                <a:rPr lang="en-US" dirty="0"/>
                <a:t>3D SLAM is not reliable with 43 sensors so it is safe to assume it will not work with less</a:t>
              </a:r>
            </a:p>
            <a:p>
              <a:endParaRPr lang="en-US" sz="1800" dirty="0"/>
            </a:p>
            <a:p>
              <a:endParaRPr lang="en-US" sz="1800" dirty="0"/>
            </a:p>
            <a:p>
              <a:pPr marL="0" indent="0">
                <a:buFont typeface="Wingdings 3" charset="2"/>
                <a:buNone/>
              </a:pPr>
              <a:endParaRPr lang="LID4096" sz="1800" dirty="0"/>
            </a:p>
          </p:txBody>
        </p:sp>
      </p:grpSp>
      <p:grpSp>
        <p:nvGrpSpPr>
          <p:cNvPr id="17" name="Group 16">
            <a:extLst>
              <a:ext uri="{FF2B5EF4-FFF2-40B4-BE49-F238E27FC236}">
                <a16:creationId xmlns:a16="http://schemas.microsoft.com/office/drawing/2014/main" id="{32E8C457-F82E-453A-81D5-B9CD47FF1FA6}"/>
              </a:ext>
            </a:extLst>
          </p:cNvPr>
          <p:cNvGrpSpPr/>
          <p:nvPr/>
        </p:nvGrpSpPr>
        <p:grpSpPr>
          <a:xfrm>
            <a:off x="111247" y="1200512"/>
            <a:ext cx="6404971" cy="2830436"/>
            <a:chOff x="95581" y="1084859"/>
            <a:chExt cx="6404971" cy="2830436"/>
          </a:xfrm>
        </p:grpSpPr>
        <p:sp>
          <p:nvSpPr>
            <p:cNvPr id="16" name="Rectangle: Rounded Corners 15">
              <a:extLst>
                <a:ext uri="{FF2B5EF4-FFF2-40B4-BE49-F238E27FC236}">
                  <a16:creationId xmlns:a16="http://schemas.microsoft.com/office/drawing/2014/main" id="{2D00275F-49C4-430F-AC17-00F484158C3A}"/>
                </a:ext>
              </a:extLst>
            </p:cNvPr>
            <p:cNvSpPr/>
            <p:nvPr/>
          </p:nvSpPr>
          <p:spPr>
            <a:xfrm>
              <a:off x="95581" y="1084859"/>
              <a:ext cx="6404971" cy="2830436"/>
            </a:xfrm>
            <a:prstGeom prst="roundRect">
              <a:avLst>
                <a:gd name="adj" fmla="val 6661"/>
              </a:avLst>
            </a:prstGeom>
            <a:solidFill>
              <a:schemeClr val="accent5">
                <a:lumMod val="75000"/>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p>
          </p:txBody>
        </p:sp>
        <p:pic>
          <p:nvPicPr>
            <p:cNvPr id="9" name="Picture 8" descr="A picture containing cake, indoor, colorful, birthday&#10;&#10;Description automatically generated">
              <a:extLst>
                <a:ext uri="{FF2B5EF4-FFF2-40B4-BE49-F238E27FC236}">
                  <a16:creationId xmlns:a16="http://schemas.microsoft.com/office/drawing/2014/main" id="{316742F8-3A33-4637-AFB7-F3349A89285A}"/>
                </a:ext>
              </a:extLst>
            </p:cNvPr>
            <p:cNvPicPr>
              <a:picLocks noChangeAspect="1"/>
            </p:cNvPicPr>
            <p:nvPr/>
          </p:nvPicPr>
          <p:blipFill>
            <a:blip r:embed="rId2"/>
            <a:stretch>
              <a:fillRect/>
            </a:stretch>
          </p:blipFill>
          <p:spPr>
            <a:xfrm>
              <a:off x="286955" y="1337598"/>
              <a:ext cx="3708421" cy="2243750"/>
            </a:xfrm>
            <a:prstGeom prst="rect">
              <a:avLst/>
            </a:prstGeom>
          </p:spPr>
        </p:pic>
        <p:pic>
          <p:nvPicPr>
            <p:cNvPr id="13" name="Picture 12" descr="A picture containing indoor, smoke, little, small&#10;&#10;Description automatically generated">
              <a:extLst>
                <a:ext uri="{FF2B5EF4-FFF2-40B4-BE49-F238E27FC236}">
                  <a16:creationId xmlns:a16="http://schemas.microsoft.com/office/drawing/2014/main" id="{5D5D75FA-4F2E-4C54-BBEF-F7909F79C68D}"/>
                </a:ext>
              </a:extLst>
            </p:cNvPr>
            <p:cNvPicPr>
              <a:picLocks noChangeAspect="1"/>
            </p:cNvPicPr>
            <p:nvPr/>
          </p:nvPicPr>
          <p:blipFill>
            <a:blip r:embed="rId3"/>
            <a:stretch>
              <a:fillRect/>
            </a:stretch>
          </p:blipFill>
          <p:spPr>
            <a:xfrm>
              <a:off x="4122317" y="1337598"/>
              <a:ext cx="2222279" cy="2243750"/>
            </a:xfrm>
            <a:prstGeom prst="rect">
              <a:avLst/>
            </a:prstGeom>
          </p:spPr>
        </p:pic>
        <p:sp>
          <p:nvSpPr>
            <p:cNvPr id="14" name="TextBox 13">
              <a:extLst>
                <a:ext uri="{FF2B5EF4-FFF2-40B4-BE49-F238E27FC236}">
                  <a16:creationId xmlns:a16="http://schemas.microsoft.com/office/drawing/2014/main" id="{9ACBFC50-AB39-40A9-A6A5-562E94EBCF85}"/>
                </a:ext>
              </a:extLst>
            </p:cNvPr>
            <p:cNvSpPr txBox="1"/>
            <p:nvPr/>
          </p:nvSpPr>
          <p:spPr>
            <a:xfrm>
              <a:off x="2460567" y="3545963"/>
              <a:ext cx="2028306" cy="369332"/>
            </a:xfrm>
            <a:prstGeom prst="rect">
              <a:avLst/>
            </a:prstGeom>
            <a:noFill/>
          </p:spPr>
          <p:txBody>
            <a:bodyPr wrap="square" rtlCol="0">
              <a:spAutoFit/>
            </a:bodyPr>
            <a:lstStyle/>
            <a:p>
              <a:r>
                <a:rPr lang="en-US" dirty="0"/>
                <a:t>4x4, 33ms, 4m</a:t>
              </a:r>
              <a:endParaRPr lang="LID4096" dirty="0"/>
            </a:p>
          </p:txBody>
        </p:sp>
      </p:grpSp>
      <p:grpSp>
        <p:nvGrpSpPr>
          <p:cNvPr id="18" name="Group 17">
            <a:extLst>
              <a:ext uri="{FF2B5EF4-FFF2-40B4-BE49-F238E27FC236}">
                <a16:creationId xmlns:a16="http://schemas.microsoft.com/office/drawing/2014/main" id="{31DB5341-1DA8-4457-9CDD-3CB1FBE6D428}"/>
              </a:ext>
            </a:extLst>
          </p:cNvPr>
          <p:cNvGrpSpPr/>
          <p:nvPr/>
        </p:nvGrpSpPr>
        <p:grpSpPr>
          <a:xfrm>
            <a:off x="300141" y="4110783"/>
            <a:ext cx="2709109" cy="2595440"/>
            <a:chOff x="300141" y="3994404"/>
            <a:chExt cx="2709109" cy="2595440"/>
          </a:xfrm>
        </p:grpSpPr>
        <p:pic>
          <p:nvPicPr>
            <p:cNvPr id="11" name="Picture 10" descr="A picture containing indoor, green, colorful, covered&#10;&#10;Description automatically generated">
              <a:extLst>
                <a:ext uri="{FF2B5EF4-FFF2-40B4-BE49-F238E27FC236}">
                  <a16:creationId xmlns:a16="http://schemas.microsoft.com/office/drawing/2014/main" id="{6A516713-632F-4161-974F-0230612D289F}"/>
                </a:ext>
              </a:extLst>
            </p:cNvPr>
            <p:cNvPicPr>
              <a:picLocks noChangeAspect="1"/>
            </p:cNvPicPr>
            <p:nvPr/>
          </p:nvPicPr>
          <p:blipFill>
            <a:blip r:embed="rId4"/>
            <a:stretch>
              <a:fillRect/>
            </a:stretch>
          </p:blipFill>
          <p:spPr>
            <a:xfrm>
              <a:off x="300141" y="3994404"/>
              <a:ext cx="2709109" cy="2595440"/>
            </a:xfrm>
            <a:prstGeom prst="rect">
              <a:avLst/>
            </a:prstGeom>
          </p:spPr>
        </p:pic>
        <p:sp>
          <p:nvSpPr>
            <p:cNvPr id="15" name="TextBox 14">
              <a:extLst>
                <a:ext uri="{FF2B5EF4-FFF2-40B4-BE49-F238E27FC236}">
                  <a16:creationId xmlns:a16="http://schemas.microsoft.com/office/drawing/2014/main" id="{64EAB609-4A4F-40D5-9460-70A1FAC38C9E}"/>
                </a:ext>
              </a:extLst>
            </p:cNvPr>
            <p:cNvSpPr txBox="1"/>
            <p:nvPr/>
          </p:nvSpPr>
          <p:spPr>
            <a:xfrm>
              <a:off x="432261" y="4195298"/>
              <a:ext cx="2028306" cy="646331"/>
            </a:xfrm>
            <a:prstGeom prst="rect">
              <a:avLst/>
            </a:prstGeom>
            <a:noFill/>
          </p:spPr>
          <p:txBody>
            <a:bodyPr wrap="square" rtlCol="0">
              <a:spAutoFit/>
            </a:bodyPr>
            <a:lstStyle/>
            <a:p>
              <a:r>
                <a:rPr lang="en-US" dirty="0"/>
                <a:t>4x4, 33ms, </a:t>
              </a:r>
            </a:p>
            <a:p>
              <a:r>
                <a:rPr lang="en-US" dirty="0"/>
                <a:t>2.75m</a:t>
              </a:r>
              <a:endParaRPr lang="LID4096" dirty="0"/>
            </a:p>
          </p:txBody>
        </p:sp>
      </p:grpSp>
    </p:spTree>
    <p:extLst>
      <p:ext uri="{BB962C8B-B14F-4D97-AF65-F5344CB8AC3E}">
        <p14:creationId xmlns:p14="http://schemas.microsoft.com/office/powerpoint/2010/main" val="18373258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a:extLst>
              <a:ext uri="{FF2B5EF4-FFF2-40B4-BE49-F238E27FC236}">
                <a16:creationId xmlns:a16="http://schemas.microsoft.com/office/drawing/2014/main" id="{2A13C889-E51F-4370-BC22-8D1DFED01795}"/>
              </a:ext>
            </a:extLst>
          </p:cNvPr>
          <p:cNvSpPr/>
          <p:nvPr/>
        </p:nvSpPr>
        <p:spPr>
          <a:xfrm>
            <a:off x="887252" y="1719293"/>
            <a:ext cx="6128690" cy="4049740"/>
          </a:xfrm>
          <a:prstGeom prst="roundRect">
            <a:avLst>
              <a:gd name="adj" fmla="val 6661"/>
            </a:avLst>
          </a:prstGeom>
          <a:solidFill>
            <a:schemeClr val="accent5">
              <a:lumMod val="75000"/>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p>
        </p:txBody>
      </p:sp>
      <p:sp>
        <p:nvSpPr>
          <p:cNvPr id="2" name="Title 1">
            <a:extLst>
              <a:ext uri="{FF2B5EF4-FFF2-40B4-BE49-F238E27FC236}">
                <a16:creationId xmlns:a16="http://schemas.microsoft.com/office/drawing/2014/main" id="{631A542B-49C4-4EEC-BA06-E27749FC563D}"/>
              </a:ext>
            </a:extLst>
          </p:cNvPr>
          <p:cNvSpPr>
            <a:spLocks noGrp="1"/>
          </p:cNvSpPr>
          <p:nvPr>
            <p:ph type="title"/>
          </p:nvPr>
        </p:nvSpPr>
        <p:spPr/>
        <p:txBody>
          <a:bodyPr/>
          <a:lstStyle/>
          <a:p>
            <a:r>
              <a:rPr lang="en-US" dirty="0"/>
              <a:t>Summary &amp; Future work</a:t>
            </a:r>
            <a:endParaRPr lang="LID4096" dirty="0"/>
          </a:p>
        </p:txBody>
      </p:sp>
      <p:sp>
        <p:nvSpPr>
          <p:cNvPr id="3" name="Content Placeholder 2">
            <a:extLst>
              <a:ext uri="{FF2B5EF4-FFF2-40B4-BE49-F238E27FC236}">
                <a16:creationId xmlns:a16="http://schemas.microsoft.com/office/drawing/2014/main" id="{AFFE0F0D-8213-4EE1-8FFE-1D9AA51E8D81}"/>
              </a:ext>
            </a:extLst>
          </p:cNvPr>
          <p:cNvSpPr>
            <a:spLocks noGrp="1"/>
          </p:cNvSpPr>
          <p:nvPr>
            <p:ph idx="1"/>
          </p:nvPr>
        </p:nvSpPr>
        <p:spPr>
          <a:xfrm>
            <a:off x="1128251" y="1940139"/>
            <a:ext cx="5812876" cy="3608048"/>
          </a:xfrm>
        </p:spPr>
        <p:txBody>
          <a:bodyPr>
            <a:normAutofit fontScale="92500" lnSpcReduction="10000"/>
          </a:bodyPr>
          <a:lstStyle/>
          <a:p>
            <a:pPr marL="0" indent="0">
              <a:buNone/>
            </a:pPr>
            <a:r>
              <a:rPr lang="en-US" dirty="0"/>
              <a:t>Summary</a:t>
            </a:r>
          </a:p>
          <a:p>
            <a:r>
              <a:rPr lang="en-US" dirty="0"/>
              <a:t>2D SLAM works reliably using 8 sensors</a:t>
            </a:r>
          </a:p>
          <a:p>
            <a:pPr lvl="1"/>
            <a:r>
              <a:rPr lang="en-US" dirty="0"/>
              <a:t>Requires tuning in different scenarios</a:t>
            </a:r>
          </a:p>
          <a:p>
            <a:pPr lvl="1"/>
            <a:r>
              <a:rPr lang="en-US" dirty="0"/>
              <a:t>Maximum indoor distance 2.75m</a:t>
            </a:r>
          </a:p>
          <a:p>
            <a:r>
              <a:rPr lang="en-US" dirty="0"/>
              <a:t>3D SLAM is unreliable even with 43 sensors</a:t>
            </a:r>
          </a:p>
          <a:p>
            <a:pPr lvl="1"/>
            <a:r>
              <a:rPr lang="en-US" dirty="0"/>
              <a:t>Still possible by using 2D SLAM and combine it with height information from another source</a:t>
            </a:r>
          </a:p>
          <a:p>
            <a:endParaRPr lang="en-US" dirty="0"/>
          </a:p>
          <a:p>
            <a:pPr marL="0" indent="0">
              <a:buNone/>
            </a:pPr>
            <a:r>
              <a:rPr lang="en-US" dirty="0"/>
              <a:t>Future work</a:t>
            </a:r>
          </a:p>
          <a:p>
            <a:r>
              <a:rPr lang="en-US" dirty="0" err="1"/>
              <a:t>Velodyne</a:t>
            </a:r>
            <a:r>
              <a:rPr lang="en-US" dirty="0"/>
              <a:t> </a:t>
            </a:r>
            <a:r>
              <a:rPr lang="en-US" dirty="0" err="1"/>
              <a:t>Velabit</a:t>
            </a:r>
            <a:r>
              <a:rPr lang="en-US" dirty="0"/>
              <a:t> LIDAR</a:t>
            </a:r>
            <a:endParaRPr lang="LID4096" dirty="0"/>
          </a:p>
        </p:txBody>
      </p:sp>
      <p:pic>
        <p:nvPicPr>
          <p:cNvPr id="5" name="Picture 4" descr="A close up of a screen&#10;&#10;Description automatically generated">
            <a:extLst>
              <a:ext uri="{FF2B5EF4-FFF2-40B4-BE49-F238E27FC236}">
                <a16:creationId xmlns:a16="http://schemas.microsoft.com/office/drawing/2014/main" id="{BC3B712B-B674-4A9A-ADF1-2CBD124FA98E}"/>
              </a:ext>
            </a:extLst>
          </p:cNvPr>
          <p:cNvPicPr>
            <a:picLocks noChangeAspect="1"/>
          </p:cNvPicPr>
          <p:nvPr/>
        </p:nvPicPr>
        <p:blipFill>
          <a:blip r:embed="rId2"/>
          <a:stretch>
            <a:fillRect/>
          </a:stretch>
        </p:blipFill>
        <p:spPr>
          <a:xfrm>
            <a:off x="7293095" y="3648566"/>
            <a:ext cx="4086795" cy="2686425"/>
          </a:xfrm>
          <a:prstGeom prst="rect">
            <a:avLst/>
          </a:prstGeom>
        </p:spPr>
      </p:pic>
    </p:spTree>
    <p:extLst>
      <p:ext uri="{BB962C8B-B14F-4D97-AF65-F5344CB8AC3E}">
        <p14:creationId xmlns:p14="http://schemas.microsoft.com/office/powerpoint/2010/main" val="27492851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5358BDBD-06D4-4EAC-ADE0-D1494097B529}"/>
              </a:ext>
            </a:extLst>
          </p:cNvPr>
          <p:cNvSpPr/>
          <p:nvPr/>
        </p:nvSpPr>
        <p:spPr>
          <a:xfrm>
            <a:off x="887252" y="1719293"/>
            <a:ext cx="10600937" cy="4373936"/>
          </a:xfrm>
          <a:prstGeom prst="roundRect">
            <a:avLst>
              <a:gd name="adj" fmla="val 6661"/>
            </a:avLst>
          </a:prstGeom>
          <a:solidFill>
            <a:schemeClr val="accent5">
              <a:lumMod val="75000"/>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p>
        </p:txBody>
      </p:sp>
      <p:sp>
        <p:nvSpPr>
          <p:cNvPr id="2" name="Title 1">
            <a:extLst>
              <a:ext uri="{FF2B5EF4-FFF2-40B4-BE49-F238E27FC236}">
                <a16:creationId xmlns:a16="http://schemas.microsoft.com/office/drawing/2014/main" id="{929594DA-C28E-4268-9D5E-CD0BC4B65AC9}"/>
              </a:ext>
            </a:extLst>
          </p:cNvPr>
          <p:cNvSpPr>
            <a:spLocks noGrp="1"/>
          </p:cNvSpPr>
          <p:nvPr>
            <p:ph type="title"/>
          </p:nvPr>
        </p:nvSpPr>
        <p:spPr/>
        <p:txBody>
          <a:bodyPr/>
          <a:lstStyle/>
          <a:p>
            <a:r>
              <a:rPr lang="en-US" dirty="0"/>
              <a:t>B</a:t>
            </a:r>
            <a:r>
              <a:rPr lang="hu-HU" dirty="0" err="1"/>
              <a:t>íráló</a:t>
            </a:r>
            <a:r>
              <a:rPr lang="hu-HU" dirty="0"/>
              <a:t> kérdései</a:t>
            </a:r>
            <a:endParaRPr lang="LID4096" dirty="0"/>
          </a:p>
        </p:txBody>
      </p:sp>
      <p:sp>
        <p:nvSpPr>
          <p:cNvPr id="3" name="Content Placeholder 2">
            <a:extLst>
              <a:ext uri="{FF2B5EF4-FFF2-40B4-BE49-F238E27FC236}">
                <a16:creationId xmlns:a16="http://schemas.microsoft.com/office/drawing/2014/main" id="{17DB6FA9-AF9F-46EF-8B17-00F91F7E72F6}"/>
              </a:ext>
            </a:extLst>
          </p:cNvPr>
          <p:cNvSpPr>
            <a:spLocks noGrp="1"/>
          </p:cNvSpPr>
          <p:nvPr>
            <p:ph idx="1"/>
          </p:nvPr>
        </p:nvSpPr>
        <p:spPr>
          <a:xfrm>
            <a:off x="1103312" y="2052918"/>
            <a:ext cx="10384877" cy="4195481"/>
          </a:xfrm>
        </p:spPr>
        <p:txBody>
          <a:bodyPr/>
          <a:lstStyle/>
          <a:p>
            <a:r>
              <a:rPr lang="en-US" dirty="0"/>
              <a:t>A </a:t>
            </a:r>
            <a:r>
              <a:rPr lang="en-US" dirty="0" err="1"/>
              <a:t>drón</a:t>
            </a:r>
            <a:r>
              <a:rPr lang="en-US" dirty="0"/>
              <a:t> </a:t>
            </a:r>
            <a:r>
              <a:rPr lang="en-US" dirty="0" err="1"/>
              <a:t>maximális</a:t>
            </a:r>
            <a:r>
              <a:rPr lang="en-US" dirty="0"/>
              <a:t> </a:t>
            </a:r>
            <a:r>
              <a:rPr lang="en-US" dirty="0" err="1"/>
              <a:t>sebességét</a:t>
            </a:r>
            <a:r>
              <a:rPr lang="en-US" dirty="0"/>
              <a:t> </a:t>
            </a:r>
            <a:r>
              <a:rPr lang="en-US" dirty="0" err="1"/>
              <a:t>említette</a:t>
            </a:r>
            <a:r>
              <a:rPr lang="en-US" dirty="0"/>
              <a:t> a </a:t>
            </a:r>
            <a:r>
              <a:rPr lang="en-US" dirty="0" err="1"/>
              <a:t>kivonatban</a:t>
            </a:r>
            <a:r>
              <a:rPr lang="en-US" dirty="0"/>
              <a:t>, </a:t>
            </a:r>
            <a:r>
              <a:rPr lang="en-US" dirty="0" err="1"/>
              <a:t>azonban</a:t>
            </a:r>
            <a:r>
              <a:rPr lang="en-US" dirty="0"/>
              <a:t> a </a:t>
            </a:r>
            <a:r>
              <a:rPr lang="en-US" dirty="0" err="1"/>
              <a:t>dolgozatban</a:t>
            </a:r>
            <a:r>
              <a:rPr lang="en-US" dirty="0"/>
              <a:t> </a:t>
            </a:r>
            <a:r>
              <a:rPr lang="en-US" dirty="0" err="1"/>
              <a:t>nem</a:t>
            </a:r>
            <a:r>
              <a:rPr lang="en-US" dirty="0"/>
              <a:t> </a:t>
            </a:r>
            <a:r>
              <a:rPr lang="en-US" dirty="0" err="1"/>
              <a:t>tért</a:t>
            </a:r>
            <a:r>
              <a:rPr lang="en-US" dirty="0"/>
              <a:t> </a:t>
            </a:r>
            <a:r>
              <a:rPr lang="en-US" dirty="0" err="1"/>
              <a:t>ki</a:t>
            </a:r>
            <a:r>
              <a:rPr lang="en-US" dirty="0"/>
              <a:t> </a:t>
            </a:r>
            <a:r>
              <a:rPr lang="en-US" dirty="0" err="1"/>
              <a:t>rá</a:t>
            </a:r>
            <a:r>
              <a:rPr lang="hu-HU" dirty="0"/>
              <a:t> </a:t>
            </a:r>
            <a:r>
              <a:rPr lang="en-US" dirty="0" err="1"/>
              <a:t>részletesen</a:t>
            </a:r>
            <a:r>
              <a:rPr lang="en-US" dirty="0"/>
              <a:t>, </a:t>
            </a:r>
            <a:r>
              <a:rPr lang="en-US" dirty="0" err="1"/>
              <a:t>hogy</a:t>
            </a:r>
            <a:r>
              <a:rPr lang="en-US" dirty="0"/>
              <a:t> </a:t>
            </a:r>
            <a:r>
              <a:rPr lang="en-US" dirty="0" err="1"/>
              <a:t>miért</a:t>
            </a:r>
            <a:r>
              <a:rPr lang="en-US" dirty="0"/>
              <a:t> 5 km/h </a:t>
            </a:r>
            <a:r>
              <a:rPr lang="en-US" dirty="0" err="1"/>
              <a:t>lehet</a:t>
            </a:r>
            <a:r>
              <a:rPr lang="en-US" dirty="0"/>
              <a:t> a </a:t>
            </a:r>
            <a:r>
              <a:rPr lang="en-US" dirty="0" err="1"/>
              <a:t>maximuma</a:t>
            </a:r>
            <a:r>
              <a:rPr lang="en-US" dirty="0"/>
              <a:t>, </a:t>
            </a:r>
            <a:r>
              <a:rPr lang="en-US" dirty="0" err="1"/>
              <a:t>ami</a:t>
            </a:r>
            <a:r>
              <a:rPr lang="en-US" dirty="0"/>
              <a:t> </a:t>
            </a:r>
            <a:r>
              <a:rPr lang="en-US" dirty="0" err="1"/>
              <a:t>még</a:t>
            </a:r>
            <a:r>
              <a:rPr lang="en-US" dirty="0"/>
              <a:t> </a:t>
            </a:r>
            <a:r>
              <a:rPr lang="en-US" dirty="0" err="1"/>
              <a:t>nem</a:t>
            </a:r>
            <a:r>
              <a:rPr lang="en-US" dirty="0"/>
              <a:t> </a:t>
            </a:r>
            <a:r>
              <a:rPr lang="en-US" dirty="0" err="1"/>
              <a:t>befolyásolja</a:t>
            </a:r>
            <a:r>
              <a:rPr lang="en-US" dirty="0"/>
              <a:t> </a:t>
            </a:r>
            <a:r>
              <a:rPr lang="en-US" dirty="0" err="1"/>
              <a:t>nagyon</a:t>
            </a:r>
            <a:r>
              <a:rPr lang="hu-HU" dirty="0"/>
              <a:t> </a:t>
            </a:r>
            <a:r>
              <a:rPr lang="en-US" dirty="0" err="1"/>
              <a:t>negatívan</a:t>
            </a:r>
            <a:r>
              <a:rPr lang="en-US" dirty="0"/>
              <a:t> a </a:t>
            </a:r>
            <a:r>
              <a:rPr lang="en-US" dirty="0" err="1"/>
              <a:t>lokalizáció</a:t>
            </a:r>
            <a:r>
              <a:rPr lang="en-US" dirty="0"/>
              <a:t> </a:t>
            </a:r>
            <a:r>
              <a:rPr lang="en-US" dirty="0" err="1"/>
              <a:t>pontosságát</a:t>
            </a:r>
            <a:r>
              <a:rPr lang="hu-HU" dirty="0"/>
              <a:t>?</a:t>
            </a:r>
            <a:endParaRPr lang="en-US" dirty="0"/>
          </a:p>
          <a:p>
            <a:endParaRPr lang="hu-HU" dirty="0"/>
          </a:p>
          <a:p>
            <a:r>
              <a:rPr lang="en-US" dirty="0" err="1"/>
              <a:t>Ön</a:t>
            </a:r>
            <a:r>
              <a:rPr lang="en-US" dirty="0"/>
              <a:t> </a:t>
            </a:r>
            <a:r>
              <a:rPr lang="en-US" dirty="0" err="1"/>
              <a:t>szerint</a:t>
            </a:r>
            <a:r>
              <a:rPr lang="en-US" dirty="0"/>
              <a:t> a LIDAR es </a:t>
            </a:r>
            <a:r>
              <a:rPr lang="en-US" dirty="0" err="1"/>
              <a:t>kamera</a:t>
            </a:r>
            <a:r>
              <a:rPr lang="en-US" dirty="0"/>
              <a:t> </a:t>
            </a:r>
            <a:r>
              <a:rPr lang="en-US" dirty="0" err="1"/>
              <a:t>szenzorok</a:t>
            </a:r>
            <a:r>
              <a:rPr lang="en-US" dirty="0"/>
              <a:t> </a:t>
            </a:r>
            <a:r>
              <a:rPr lang="en-US" dirty="0" err="1"/>
              <a:t>kombinációjával</a:t>
            </a:r>
            <a:r>
              <a:rPr lang="en-US" dirty="0"/>
              <a:t> </a:t>
            </a:r>
            <a:r>
              <a:rPr lang="en-US" dirty="0" err="1"/>
              <a:t>javítható</a:t>
            </a:r>
            <a:r>
              <a:rPr lang="en-US" dirty="0"/>
              <a:t> </a:t>
            </a:r>
            <a:r>
              <a:rPr lang="en-US" dirty="0" err="1"/>
              <a:t>lenne</a:t>
            </a:r>
            <a:r>
              <a:rPr lang="en-US" dirty="0"/>
              <a:t> a </a:t>
            </a:r>
            <a:r>
              <a:rPr lang="en-US" dirty="0" err="1"/>
              <a:t>pontosság</a:t>
            </a:r>
            <a:r>
              <a:rPr lang="en-US" dirty="0"/>
              <a:t>?</a:t>
            </a:r>
          </a:p>
          <a:p>
            <a:endParaRPr lang="hu-HU" dirty="0"/>
          </a:p>
          <a:p>
            <a:r>
              <a:rPr lang="en-US" dirty="0" err="1"/>
              <a:t>Ön</a:t>
            </a:r>
            <a:r>
              <a:rPr lang="en-US" dirty="0"/>
              <a:t> </a:t>
            </a:r>
            <a:r>
              <a:rPr lang="en-US" dirty="0" err="1"/>
              <a:t>szerint</a:t>
            </a:r>
            <a:r>
              <a:rPr lang="en-US" dirty="0"/>
              <a:t> </a:t>
            </a:r>
            <a:r>
              <a:rPr lang="en-US" dirty="0" err="1"/>
              <a:t>milyen</a:t>
            </a:r>
            <a:r>
              <a:rPr lang="en-US" dirty="0"/>
              <a:t> </a:t>
            </a:r>
            <a:r>
              <a:rPr lang="en-US" dirty="0" err="1"/>
              <a:t>hatása</a:t>
            </a:r>
            <a:r>
              <a:rPr lang="en-US" dirty="0"/>
              <a:t> </a:t>
            </a:r>
            <a:r>
              <a:rPr lang="en-US" dirty="0" err="1"/>
              <a:t>lenne</a:t>
            </a:r>
            <a:r>
              <a:rPr lang="en-US" dirty="0"/>
              <a:t>, ha a </a:t>
            </a:r>
            <a:r>
              <a:rPr lang="en-US" dirty="0" err="1"/>
              <a:t>szenzor</a:t>
            </a:r>
            <a:r>
              <a:rPr lang="en-US" dirty="0"/>
              <a:t> </a:t>
            </a:r>
            <a:r>
              <a:rPr lang="en-US" dirty="0" err="1"/>
              <a:t>adatokat</a:t>
            </a:r>
            <a:r>
              <a:rPr lang="en-US" dirty="0"/>
              <a:t> </a:t>
            </a:r>
            <a:r>
              <a:rPr lang="en-US" dirty="0" err="1"/>
              <a:t>egy</a:t>
            </a:r>
            <a:r>
              <a:rPr lang="en-US" dirty="0"/>
              <a:t> </a:t>
            </a:r>
            <a:r>
              <a:rPr lang="en-US" dirty="0" err="1"/>
              <a:t>vezetéknélküli</a:t>
            </a:r>
            <a:r>
              <a:rPr lang="en-US" dirty="0"/>
              <a:t> </a:t>
            </a:r>
            <a:r>
              <a:rPr lang="en-US" dirty="0" err="1"/>
              <a:t>hálózaton</a:t>
            </a:r>
            <a:r>
              <a:rPr lang="en-US" dirty="0"/>
              <a:t> </a:t>
            </a:r>
            <a:r>
              <a:rPr lang="en-US" dirty="0" err="1"/>
              <a:t>kellene</a:t>
            </a:r>
            <a:r>
              <a:rPr lang="hu-HU" dirty="0"/>
              <a:t> </a:t>
            </a:r>
            <a:r>
              <a:rPr lang="en-US" dirty="0" err="1"/>
              <a:t>valós</a:t>
            </a:r>
            <a:r>
              <a:rPr lang="en-US" dirty="0"/>
              <a:t> </a:t>
            </a:r>
            <a:r>
              <a:rPr lang="en-US" dirty="0" err="1"/>
              <a:t>időben</a:t>
            </a:r>
            <a:r>
              <a:rPr lang="en-US" dirty="0"/>
              <a:t> </a:t>
            </a:r>
            <a:r>
              <a:rPr lang="en-US" dirty="0" err="1"/>
              <a:t>átküldeni</a:t>
            </a:r>
            <a:r>
              <a:rPr lang="en-US" dirty="0"/>
              <a:t>, </a:t>
            </a:r>
            <a:r>
              <a:rPr lang="en-US" dirty="0" err="1"/>
              <a:t>ahol</a:t>
            </a:r>
            <a:r>
              <a:rPr lang="en-US" dirty="0"/>
              <a:t> pl. </a:t>
            </a:r>
            <a:r>
              <a:rPr lang="hu-HU" dirty="0"/>
              <a:t>csomagvesztés</a:t>
            </a:r>
            <a:r>
              <a:rPr lang="en-US" dirty="0"/>
              <a:t> </a:t>
            </a:r>
            <a:r>
              <a:rPr lang="en-US" dirty="0" err="1"/>
              <a:t>és</a:t>
            </a:r>
            <a:r>
              <a:rPr lang="en-US" dirty="0"/>
              <a:t> </a:t>
            </a:r>
            <a:r>
              <a:rPr lang="en-US" dirty="0" err="1"/>
              <a:t>késleltetésingadozás</a:t>
            </a:r>
            <a:r>
              <a:rPr lang="en-US" dirty="0"/>
              <a:t> </a:t>
            </a:r>
            <a:r>
              <a:rPr lang="en-US" dirty="0" err="1"/>
              <a:t>léphet</a:t>
            </a:r>
            <a:r>
              <a:rPr lang="en-US" dirty="0"/>
              <a:t> </a:t>
            </a:r>
            <a:r>
              <a:rPr lang="en-US" dirty="0" err="1"/>
              <a:t>fel</a:t>
            </a:r>
            <a:r>
              <a:rPr lang="en-US" dirty="0"/>
              <a:t>?</a:t>
            </a:r>
            <a:endParaRPr lang="LID4096" dirty="0"/>
          </a:p>
        </p:txBody>
      </p:sp>
    </p:spTree>
    <p:extLst>
      <p:ext uri="{BB962C8B-B14F-4D97-AF65-F5344CB8AC3E}">
        <p14:creationId xmlns:p14="http://schemas.microsoft.com/office/powerpoint/2010/main" val="24208638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4730AD-4DCC-4B99-8F92-79D5B9FD548C}"/>
              </a:ext>
            </a:extLst>
          </p:cNvPr>
          <p:cNvSpPr>
            <a:spLocks noGrp="1"/>
          </p:cNvSpPr>
          <p:nvPr>
            <p:ph type="title"/>
          </p:nvPr>
        </p:nvSpPr>
        <p:spPr>
          <a:xfrm>
            <a:off x="531811" y="1641438"/>
            <a:ext cx="9404723" cy="2073312"/>
          </a:xfrm>
        </p:spPr>
        <p:txBody>
          <a:bodyPr/>
          <a:lstStyle/>
          <a:p>
            <a:r>
              <a:rPr lang="en-US" sz="5400" dirty="0"/>
              <a:t>Thank you</a:t>
            </a:r>
            <a:br>
              <a:rPr lang="en-US" sz="5400" dirty="0"/>
            </a:br>
            <a:r>
              <a:rPr lang="en-US" sz="5400" dirty="0"/>
              <a:t>for your attention!</a:t>
            </a:r>
            <a:endParaRPr lang="LID4096" sz="5400" dirty="0"/>
          </a:p>
        </p:txBody>
      </p:sp>
      <p:cxnSp>
        <p:nvCxnSpPr>
          <p:cNvPr id="5" name="Straight Connector 4">
            <a:extLst>
              <a:ext uri="{FF2B5EF4-FFF2-40B4-BE49-F238E27FC236}">
                <a16:creationId xmlns:a16="http://schemas.microsoft.com/office/drawing/2014/main" id="{CD718922-6016-4D69-B926-53A681FE3C37}"/>
              </a:ext>
            </a:extLst>
          </p:cNvPr>
          <p:cNvCxnSpPr/>
          <p:nvPr/>
        </p:nvCxnSpPr>
        <p:spPr>
          <a:xfrm>
            <a:off x="377190" y="1291590"/>
            <a:ext cx="0" cy="24231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8153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B5A6619E-7504-472F-BC09-CA6E0C0BA2CA}"/>
              </a:ext>
            </a:extLst>
          </p:cNvPr>
          <p:cNvSpPr/>
          <p:nvPr/>
        </p:nvSpPr>
        <p:spPr>
          <a:xfrm>
            <a:off x="646110" y="1454293"/>
            <a:ext cx="4762797" cy="4326575"/>
          </a:xfrm>
          <a:prstGeom prst="roundRect">
            <a:avLst>
              <a:gd name="adj" fmla="val 6661"/>
            </a:avLst>
          </a:prstGeom>
          <a:solidFill>
            <a:schemeClr val="accent5">
              <a:lumMod val="75000"/>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p>
        </p:txBody>
      </p:sp>
      <p:sp>
        <p:nvSpPr>
          <p:cNvPr id="2" name="Title 1">
            <a:extLst>
              <a:ext uri="{FF2B5EF4-FFF2-40B4-BE49-F238E27FC236}">
                <a16:creationId xmlns:a16="http://schemas.microsoft.com/office/drawing/2014/main" id="{CD935A6D-5694-4FBA-B913-DE61D6877492}"/>
              </a:ext>
            </a:extLst>
          </p:cNvPr>
          <p:cNvSpPr>
            <a:spLocks noGrp="1"/>
          </p:cNvSpPr>
          <p:nvPr>
            <p:ph type="title"/>
          </p:nvPr>
        </p:nvSpPr>
        <p:spPr/>
        <p:txBody>
          <a:bodyPr/>
          <a:lstStyle/>
          <a:p>
            <a:r>
              <a:rPr lang="en-US" dirty="0"/>
              <a:t>Task</a:t>
            </a:r>
            <a:endParaRPr lang="LID4096" dirty="0"/>
          </a:p>
        </p:txBody>
      </p:sp>
      <p:sp>
        <p:nvSpPr>
          <p:cNvPr id="3" name="Content Placeholder 2">
            <a:extLst>
              <a:ext uri="{FF2B5EF4-FFF2-40B4-BE49-F238E27FC236}">
                <a16:creationId xmlns:a16="http://schemas.microsoft.com/office/drawing/2014/main" id="{7ABA3FDC-FEB3-4F5F-93F3-82D481EDAD47}"/>
              </a:ext>
            </a:extLst>
          </p:cNvPr>
          <p:cNvSpPr>
            <a:spLocks noGrp="1"/>
          </p:cNvSpPr>
          <p:nvPr>
            <p:ph idx="1"/>
          </p:nvPr>
        </p:nvSpPr>
        <p:spPr>
          <a:xfrm>
            <a:off x="747430" y="1590056"/>
            <a:ext cx="4661477" cy="3776078"/>
          </a:xfrm>
        </p:spPr>
        <p:txBody>
          <a:bodyPr>
            <a:noAutofit/>
          </a:bodyPr>
          <a:lstStyle/>
          <a:p>
            <a:pPr marL="0" indent="0">
              <a:buNone/>
            </a:pPr>
            <a:r>
              <a:rPr lang="en-US" dirty="0"/>
              <a:t>The student’s task is to develop a positioning system by placing stationary LIDAR sensors on a drone, to collect range measurements of its environment and use a SLAM algorithm to find the current position. The position and orientation of these sensors is fixed relative to the drone’s frame and scanning of the drone’s environment is done by orientation changes that happen due to the natural motion during flights.</a:t>
            </a:r>
            <a:endParaRPr lang="LID4096" dirty="0"/>
          </a:p>
        </p:txBody>
      </p:sp>
      <p:pic>
        <p:nvPicPr>
          <p:cNvPr id="5" name="Picture 4" descr="Képtalálat a következőre: „3d slam map”">
            <a:extLst>
              <a:ext uri="{FF2B5EF4-FFF2-40B4-BE49-F238E27FC236}">
                <a16:creationId xmlns:a16="http://schemas.microsoft.com/office/drawing/2014/main" id="{E72341F0-EB69-489D-87BD-9BD2B8BB5EA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39279" y="1454293"/>
            <a:ext cx="6048354" cy="44982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06025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7" name="Rectangle: Rounded Corners 6">
            <a:extLst>
              <a:ext uri="{FF2B5EF4-FFF2-40B4-BE49-F238E27FC236}">
                <a16:creationId xmlns:a16="http://schemas.microsoft.com/office/drawing/2014/main" id="{B5A6619E-7504-472F-BC09-CA6E0C0BA2CA}"/>
              </a:ext>
            </a:extLst>
          </p:cNvPr>
          <p:cNvSpPr/>
          <p:nvPr/>
        </p:nvSpPr>
        <p:spPr>
          <a:xfrm>
            <a:off x="190500" y="1476712"/>
            <a:ext cx="5572991" cy="4498203"/>
          </a:xfrm>
          <a:prstGeom prst="roundRect">
            <a:avLst>
              <a:gd name="adj" fmla="val 6661"/>
            </a:avLst>
          </a:prstGeom>
          <a:solidFill>
            <a:schemeClr val="accent5">
              <a:lumMod val="75000"/>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p>
        </p:txBody>
      </p:sp>
      <p:sp>
        <p:nvSpPr>
          <p:cNvPr id="2" name="Title 1">
            <a:extLst>
              <a:ext uri="{FF2B5EF4-FFF2-40B4-BE49-F238E27FC236}">
                <a16:creationId xmlns:a16="http://schemas.microsoft.com/office/drawing/2014/main" id="{CD935A6D-5694-4FBA-B913-DE61D6877492}"/>
              </a:ext>
            </a:extLst>
          </p:cNvPr>
          <p:cNvSpPr>
            <a:spLocks noGrp="1"/>
          </p:cNvSpPr>
          <p:nvPr>
            <p:ph type="title"/>
          </p:nvPr>
        </p:nvSpPr>
        <p:spPr/>
        <p:txBody>
          <a:bodyPr/>
          <a:lstStyle/>
          <a:p>
            <a:r>
              <a:rPr lang="en-US" dirty="0"/>
              <a:t>Motivation</a:t>
            </a:r>
            <a:endParaRPr lang="LID4096" dirty="0"/>
          </a:p>
        </p:txBody>
      </p:sp>
      <p:sp>
        <p:nvSpPr>
          <p:cNvPr id="3" name="Content Placeholder 2">
            <a:extLst>
              <a:ext uri="{FF2B5EF4-FFF2-40B4-BE49-F238E27FC236}">
                <a16:creationId xmlns:a16="http://schemas.microsoft.com/office/drawing/2014/main" id="{7ABA3FDC-FEB3-4F5F-93F3-82D481EDAD47}"/>
              </a:ext>
            </a:extLst>
          </p:cNvPr>
          <p:cNvSpPr>
            <a:spLocks noGrp="1"/>
          </p:cNvSpPr>
          <p:nvPr>
            <p:ph idx="1"/>
          </p:nvPr>
        </p:nvSpPr>
        <p:spPr>
          <a:xfrm>
            <a:off x="304366" y="1650048"/>
            <a:ext cx="5283633" cy="4195481"/>
          </a:xfrm>
        </p:spPr>
        <p:txBody>
          <a:bodyPr>
            <a:normAutofit lnSpcReduction="10000"/>
          </a:bodyPr>
          <a:lstStyle/>
          <a:p>
            <a:pPr marL="0" indent="0">
              <a:buNone/>
            </a:pPr>
            <a:r>
              <a:rPr lang="en-US" dirty="0"/>
              <a:t>Typically used sensors for mapping and localization</a:t>
            </a:r>
            <a:endParaRPr lang="hu-HU" dirty="0"/>
          </a:p>
          <a:p>
            <a:r>
              <a:rPr lang="en-US" dirty="0"/>
              <a:t>Planar scanners - LIDAR</a:t>
            </a:r>
          </a:p>
          <a:p>
            <a:pPr lvl="1"/>
            <a:r>
              <a:rPr lang="en-US" dirty="0"/>
              <a:t>Accurate</a:t>
            </a:r>
          </a:p>
          <a:p>
            <a:pPr lvl="1"/>
            <a:r>
              <a:rPr lang="en-US" dirty="0"/>
              <a:t>Too heavy for small vehicles</a:t>
            </a:r>
          </a:p>
          <a:p>
            <a:pPr lvl="1"/>
            <a:r>
              <a:rPr lang="en-US" dirty="0"/>
              <a:t>Sensitive </a:t>
            </a:r>
          </a:p>
          <a:p>
            <a:pPr lvl="1"/>
            <a:r>
              <a:rPr lang="en-US" dirty="0"/>
              <a:t>Expensive</a:t>
            </a:r>
          </a:p>
          <a:p>
            <a:r>
              <a:rPr lang="en-US" dirty="0"/>
              <a:t>Monocular, stereo or RGB-D camera</a:t>
            </a:r>
          </a:p>
          <a:p>
            <a:pPr lvl="1"/>
            <a:r>
              <a:rPr lang="en-US" dirty="0"/>
              <a:t>Detailed maps</a:t>
            </a:r>
          </a:p>
          <a:p>
            <a:pPr lvl="1"/>
            <a:r>
              <a:rPr lang="en-US" dirty="0"/>
              <a:t>Produces high amounts of data</a:t>
            </a:r>
          </a:p>
          <a:p>
            <a:pPr lvl="1"/>
            <a:r>
              <a:rPr lang="en-US" dirty="0"/>
              <a:t>High computation needs</a:t>
            </a:r>
          </a:p>
        </p:txBody>
      </p:sp>
      <p:pic>
        <p:nvPicPr>
          <p:cNvPr id="6" name="Picture 5">
            <a:extLst>
              <a:ext uri="{FF2B5EF4-FFF2-40B4-BE49-F238E27FC236}">
                <a16:creationId xmlns:a16="http://schemas.microsoft.com/office/drawing/2014/main" id="{1403D16A-4BD5-4013-AC84-AC65D4112BD3}"/>
              </a:ext>
            </a:extLst>
          </p:cNvPr>
          <p:cNvPicPr>
            <a:picLocks noChangeAspect="1"/>
          </p:cNvPicPr>
          <p:nvPr/>
        </p:nvPicPr>
        <p:blipFill>
          <a:blip r:embed="rId2"/>
          <a:stretch>
            <a:fillRect/>
          </a:stretch>
        </p:blipFill>
        <p:spPr>
          <a:xfrm>
            <a:off x="5982133" y="2201813"/>
            <a:ext cx="5905500" cy="3048000"/>
          </a:xfrm>
          <a:prstGeom prst="rect">
            <a:avLst/>
          </a:prstGeom>
        </p:spPr>
      </p:pic>
    </p:spTree>
    <p:extLst>
      <p:ext uri="{BB962C8B-B14F-4D97-AF65-F5344CB8AC3E}">
        <p14:creationId xmlns:p14="http://schemas.microsoft.com/office/powerpoint/2010/main" val="42334121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35A6D-5694-4FBA-B913-DE61D6877492}"/>
              </a:ext>
            </a:extLst>
          </p:cNvPr>
          <p:cNvSpPr>
            <a:spLocks noGrp="1"/>
          </p:cNvSpPr>
          <p:nvPr>
            <p:ph type="title"/>
          </p:nvPr>
        </p:nvSpPr>
        <p:spPr/>
        <p:txBody>
          <a:bodyPr/>
          <a:lstStyle/>
          <a:p>
            <a:r>
              <a:rPr lang="en-US" dirty="0"/>
              <a:t>VL53L1X LIDAR</a:t>
            </a:r>
            <a:endParaRPr lang="LID4096" dirty="0"/>
          </a:p>
        </p:txBody>
      </p:sp>
      <p:pic>
        <p:nvPicPr>
          <p:cNvPr id="5" name="Picture 4">
            <a:extLst>
              <a:ext uri="{FF2B5EF4-FFF2-40B4-BE49-F238E27FC236}">
                <a16:creationId xmlns:a16="http://schemas.microsoft.com/office/drawing/2014/main" id="{40E6F4A9-B23F-4297-A68A-AF1B51E630B0}"/>
              </a:ext>
            </a:extLst>
          </p:cNvPr>
          <p:cNvPicPr>
            <a:picLocks noChangeAspect="1"/>
          </p:cNvPicPr>
          <p:nvPr/>
        </p:nvPicPr>
        <p:blipFill>
          <a:blip r:embed="rId2"/>
          <a:stretch>
            <a:fillRect/>
          </a:stretch>
        </p:blipFill>
        <p:spPr>
          <a:xfrm>
            <a:off x="6336145" y="4002138"/>
            <a:ext cx="5375563" cy="2378023"/>
          </a:xfrm>
          <a:prstGeom prst="rect">
            <a:avLst/>
          </a:prstGeom>
        </p:spPr>
      </p:pic>
      <p:grpSp>
        <p:nvGrpSpPr>
          <p:cNvPr id="6" name="Group 5">
            <a:extLst>
              <a:ext uri="{FF2B5EF4-FFF2-40B4-BE49-F238E27FC236}">
                <a16:creationId xmlns:a16="http://schemas.microsoft.com/office/drawing/2014/main" id="{0B58206C-7253-4B06-8666-BD4F319469F2}"/>
              </a:ext>
            </a:extLst>
          </p:cNvPr>
          <p:cNvGrpSpPr/>
          <p:nvPr/>
        </p:nvGrpSpPr>
        <p:grpSpPr>
          <a:xfrm>
            <a:off x="702892" y="2179722"/>
            <a:ext cx="4645580" cy="3011428"/>
            <a:chOff x="6562433" y="2623879"/>
            <a:chExt cx="4645580" cy="3011428"/>
          </a:xfrm>
        </p:grpSpPr>
        <p:sp>
          <p:nvSpPr>
            <p:cNvPr id="7" name="Rectangle: Rounded Corners 6">
              <a:extLst>
                <a:ext uri="{FF2B5EF4-FFF2-40B4-BE49-F238E27FC236}">
                  <a16:creationId xmlns:a16="http://schemas.microsoft.com/office/drawing/2014/main" id="{87746E6B-62CD-4DD8-8C06-271074ED91CF}"/>
                </a:ext>
              </a:extLst>
            </p:cNvPr>
            <p:cNvSpPr/>
            <p:nvPr/>
          </p:nvSpPr>
          <p:spPr>
            <a:xfrm>
              <a:off x="6562433" y="2623879"/>
              <a:ext cx="4645580" cy="2706571"/>
            </a:xfrm>
            <a:prstGeom prst="roundRect">
              <a:avLst>
                <a:gd name="adj" fmla="val 6661"/>
              </a:avLst>
            </a:prstGeom>
            <a:solidFill>
              <a:schemeClr val="accent5">
                <a:lumMod val="75000"/>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p>
          </p:txBody>
        </p:sp>
        <p:sp>
          <p:nvSpPr>
            <p:cNvPr id="8" name="Content Placeholder 2">
              <a:extLst>
                <a:ext uri="{FF2B5EF4-FFF2-40B4-BE49-F238E27FC236}">
                  <a16:creationId xmlns:a16="http://schemas.microsoft.com/office/drawing/2014/main" id="{85DBECAE-55B7-4999-BAEE-891D6D61A3A1}"/>
                </a:ext>
              </a:extLst>
            </p:cNvPr>
            <p:cNvSpPr txBox="1">
              <a:spLocks/>
            </p:cNvSpPr>
            <p:nvPr/>
          </p:nvSpPr>
          <p:spPr>
            <a:xfrm>
              <a:off x="6656213" y="2843918"/>
              <a:ext cx="4364240" cy="239838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endParaRPr lang="LID4096" dirty="0"/>
            </a:p>
          </p:txBody>
        </p:sp>
        <p:sp>
          <p:nvSpPr>
            <p:cNvPr id="9" name="Content Placeholder 2">
              <a:extLst>
                <a:ext uri="{FF2B5EF4-FFF2-40B4-BE49-F238E27FC236}">
                  <a16:creationId xmlns:a16="http://schemas.microsoft.com/office/drawing/2014/main" id="{61783E63-2811-4FC1-8E9A-9518D62E5047}"/>
                </a:ext>
              </a:extLst>
            </p:cNvPr>
            <p:cNvSpPr txBox="1">
              <a:spLocks/>
            </p:cNvSpPr>
            <p:nvPr/>
          </p:nvSpPr>
          <p:spPr>
            <a:xfrm>
              <a:off x="6656212" y="2928736"/>
              <a:ext cx="4458021" cy="2706571"/>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dirty="0"/>
                <a:t>4m maximum range</a:t>
              </a:r>
            </a:p>
            <a:p>
              <a:r>
                <a:rPr lang="en-US" dirty="0"/>
                <a:t>50Hz maximum sampling rage</a:t>
              </a:r>
            </a:p>
            <a:p>
              <a:r>
                <a:rPr lang="en-US" dirty="0"/>
                <a:t>Small size</a:t>
              </a:r>
              <a:r>
                <a:rPr lang="hu-HU" dirty="0"/>
                <a:t>:</a:t>
              </a:r>
              <a:r>
                <a:rPr lang="en-US" dirty="0"/>
                <a:t> 4.9x2.5x1.56mm </a:t>
              </a:r>
            </a:p>
            <a:p>
              <a:r>
                <a:rPr lang="en-US" dirty="0"/>
                <a:t>27</a:t>
              </a:r>
              <a:r>
                <a:rPr lang="hu-HU" dirty="0"/>
                <a:t>° Field of view</a:t>
              </a:r>
              <a:endParaRPr lang="en-US" dirty="0"/>
            </a:p>
            <a:p>
              <a:r>
                <a:rPr lang="en-US" dirty="0"/>
                <a:t>Adjustable Region of Interest</a:t>
              </a:r>
            </a:p>
            <a:p>
              <a:endParaRPr lang="en-US" dirty="0"/>
            </a:p>
          </p:txBody>
        </p:sp>
      </p:grpSp>
      <p:pic>
        <p:nvPicPr>
          <p:cNvPr id="13" name="Picture 12">
            <a:extLst>
              <a:ext uri="{FF2B5EF4-FFF2-40B4-BE49-F238E27FC236}">
                <a16:creationId xmlns:a16="http://schemas.microsoft.com/office/drawing/2014/main" id="{5C3DDF0F-690B-4D3F-BA66-488E70180ECE}"/>
              </a:ext>
            </a:extLst>
          </p:cNvPr>
          <p:cNvPicPr>
            <a:picLocks noChangeAspect="1"/>
          </p:cNvPicPr>
          <p:nvPr/>
        </p:nvPicPr>
        <p:blipFill>
          <a:blip r:embed="rId3"/>
          <a:stretch>
            <a:fillRect/>
          </a:stretch>
        </p:blipFill>
        <p:spPr>
          <a:xfrm>
            <a:off x="6749748" y="898364"/>
            <a:ext cx="4645580" cy="2869230"/>
          </a:xfrm>
          <a:prstGeom prst="rect">
            <a:avLst/>
          </a:prstGeom>
        </p:spPr>
      </p:pic>
    </p:spTree>
    <p:extLst>
      <p:ext uri="{BB962C8B-B14F-4D97-AF65-F5344CB8AC3E}">
        <p14:creationId xmlns:p14="http://schemas.microsoft.com/office/powerpoint/2010/main" val="32253812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935A6D-5694-4FBA-B913-DE61D6877492}"/>
              </a:ext>
            </a:extLst>
          </p:cNvPr>
          <p:cNvSpPr>
            <a:spLocks noGrp="1"/>
          </p:cNvSpPr>
          <p:nvPr>
            <p:ph type="title"/>
          </p:nvPr>
        </p:nvSpPr>
        <p:spPr/>
        <p:txBody>
          <a:bodyPr/>
          <a:lstStyle/>
          <a:p>
            <a:r>
              <a:rPr lang="en-US" dirty="0"/>
              <a:t>Google Cartographer SLAM</a:t>
            </a:r>
            <a:endParaRPr lang="LID4096" dirty="0"/>
          </a:p>
        </p:txBody>
      </p:sp>
      <p:pic>
        <p:nvPicPr>
          <p:cNvPr id="6" name="Content Placeholder 4">
            <a:extLst>
              <a:ext uri="{FF2B5EF4-FFF2-40B4-BE49-F238E27FC236}">
                <a16:creationId xmlns:a16="http://schemas.microsoft.com/office/drawing/2014/main" id="{B7F582EF-09C4-4926-9809-8E931834C31D}"/>
              </a:ext>
            </a:extLst>
          </p:cNvPr>
          <p:cNvPicPr>
            <a:picLocks noChangeAspect="1"/>
          </p:cNvPicPr>
          <p:nvPr/>
        </p:nvPicPr>
        <p:blipFill>
          <a:blip r:embed="rId2"/>
          <a:stretch>
            <a:fillRect/>
          </a:stretch>
        </p:blipFill>
        <p:spPr>
          <a:xfrm>
            <a:off x="601601" y="2716064"/>
            <a:ext cx="5803772" cy="3146367"/>
          </a:xfrm>
          <a:prstGeom prst="rect">
            <a:avLst/>
          </a:prstGeom>
        </p:spPr>
      </p:pic>
      <p:sp>
        <p:nvSpPr>
          <p:cNvPr id="7" name="Rectangle: Rounded Corners 6">
            <a:extLst>
              <a:ext uri="{FF2B5EF4-FFF2-40B4-BE49-F238E27FC236}">
                <a16:creationId xmlns:a16="http://schemas.microsoft.com/office/drawing/2014/main" id="{39B147D3-F3A2-440A-A0DE-06FDDBB2817C}"/>
              </a:ext>
            </a:extLst>
          </p:cNvPr>
          <p:cNvSpPr/>
          <p:nvPr/>
        </p:nvSpPr>
        <p:spPr>
          <a:xfrm>
            <a:off x="6944819" y="2852485"/>
            <a:ext cx="4645580" cy="2820728"/>
          </a:xfrm>
          <a:prstGeom prst="roundRect">
            <a:avLst>
              <a:gd name="adj" fmla="val 6661"/>
            </a:avLst>
          </a:prstGeom>
          <a:solidFill>
            <a:schemeClr val="accent5">
              <a:lumMod val="75000"/>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p>
        </p:txBody>
      </p:sp>
      <p:sp>
        <p:nvSpPr>
          <p:cNvPr id="9" name="Content Placeholder 2">
            <a:extLst>
              <a:ext uri="{FF2B5EF4-FFF2-40B4-BE49-F238E27FC236}">
                <a16:creationId xmlns:a16="http://schemas.microsoft.com/office/drawing/2014/main" id="{E6D6CD2B-E779-489F-9C44-EF02E556C675}"/>
              </a:ext>
            </a:extLst>
          </p:cNvPr>
          <p:cNvSpPr txBox="1">
            <a:spLocks/>
          </p:cNvSpPr>
          <p:nvPr/>
        </p:nvSpPr>
        <p:spPr>
          <a:xfrm>
            <a:off x="7038598" y="2931562"/>
            <a:ext cx="4458021" cy="2672825"/>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dirty="0"/>
              <a:t>Inputs: LIDAR scan and IMU</a:t>
            </a:r>
          </a:p>
          <a:p>
            <a:r>
              <a:rPr lang="en-US" dirty="0"/>
              <a:t>2D and 3D online SLAM</a:t>
            </a:r>
          </a:p>
          <a:p>
            <a:r>
              <a:rPr lang="en-US" dirty="0"/>
              <a:t>Used by Google street view</a:t>
            </a:r>
          </a:p>
          <a:p>
            <a:r>
              <a:rPr lang="en-US" dirty="0"/>
              <a:t>Great community</a:t>
            </a:r>
          </a:p>
          <a:p>
            <a:r>
              <a:rPr lang="en-US" dirty="0"/>
              <a:t>Available as ROS package</a:t>
            </a:r>
          </a:p>
          <a:p>
            <a:endParaRPr lang="en-US" dirty="0"/>
          </a:p>
          <a:p>
            <a:endParaRPr lang="en-US" dirty="0"/>
          </a:p>
        </p:txBody>
      </p:sp>
    </p:spTree>
    <p:extLst>
      <p:ext uri="{BB962C8B-B14F-4D97-AF65-F5344CB8AC3E}">
        <p14:creationId xmlns:p14="http://schemas.microsoft.com/office/powerpoint/2010/main" val="8439663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E2C29-973B-4BF3-BCB4-244D6341F3E9}"/>
              </a:ext>
            </a:extLst>
          </p:cNvPr>
          <p:cNvSpPr>
            <a:spLocks noGrp="1"/>
          </p:cNvSpPr>
          <p:nvPr>
            <p:ph type="title"/>
          </p:nvPr>
        </p:nvSpPr>
        <p:spPr/>
        <p:txBody>
          <a:bodyPr/>
          <a:lstStyle/>
          <a:p>
            <a:r>
              <a:rPr lang="en-US" dirty="0"/>
              <a:t>System design overview</a:t>
            </a:r>
            <a:endParaRPr lang="LID4096" dirty="0"/>
          </a:p>
        </p:txBody>
      </p:sp>
      <p:pic>
        <p:nvPicPr>
          <p:cNvPr id="9" name="Content Placeholder 8">
            <a:extLst>
              <a:ext uri="{FF2B5EF4-FFF2-40B4-BE49-F238E27FC236}">
                <a16:creationId xmlns:a16="http://schemas.microsoft.com/office/drawing/2014/main" id="{CA28A4D3-D951-444C-B6C0-02546916F2BB}"/>
              </a:ext>
            </a:extLst>
          </p:cNvPr>
          <p:cNvPicPr>
            <a:picLocks noGrp="1" noChangeAspect="1"/>
          </p:cNvPicPr>
          <p:nvPr>
            <p:ph idx="1"/>
          </p:nvPr>
        </p:nvPicPr>
        <p:blipFill>
          <a:blip r:embed="rId2"/>
          <a:stretch>
            <a:fillRect/>
          </a:stretch>
        </p:blipFill>
        <p:spPr>
          <a:xfrm>
            <a:off x="967494" y="2722927"/>
            <a:ext cx="10257011" cy="3364672"/>
          </a:xfrm>
        </p:spPr>
      </p:pic>
    </p:spTree>
    <p:extLst>
      <p:ext uri="{BB962C8B-B14F-4D97-AF65-F5344CB8AC3E}">
        <p14:creationId xmlns:p14="http://schemas.microsoft.com/office/powerpoint/2010/main" val="8770729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A close up of a map&#10;&#10;Description automatically generated">
            <a:extLst>
              <a:ext uri="{FF2B5EF4-FFF2-40B4-BE49-F238E27FC236}">
                <a16:creationId xmlns:a16="http://schemas.microsoft.com/office/drawing/2014/main" id="{5E932F8F-BE84-4ABE-A2F7-2620C2A55B18}"/>
              </a:ext>
            </a:extLst>
          </p:cNvPr>
          <p:cNvPicPr>
            <a:picLocks noChangeAspect="1"/>
          </p:cNvPicPr>
          <p:nvPr/>
        </p:nvPicPr>
        <p:blipFill>
          <a:blip r:embed="rId2"/>
          <a:stretch>
            <a:fillRect/>
          </a:stretch>
        </p:blipFill>
        <p:spPr>
          <a:xfrm>
            <a:off x="3048488" y="1462448"/>
            <a:ext cx="8849840" cy="4796536"/>
          </a:xfrm>
          <a:prstGeom prst="rect">
            <a:avLst/>
          </a:prstGeom>
        </p:spPr>
      </p:pic>
      <p:sp>
        <p:nvSpPr>
          <p:cNvPr id="6" name="Rectangle: Rounded Corners 5">
            <a:extLst>
              <a:ext uri="{FF2B5EF4-FFF2-40B4-BE49-F238E27FC236}">
                <a16:creationId xmlns:a16="http://schemas.microsoft.com/office/drawing/2014/main" id="{5B7F63B9-ED20-403A-B2C1-F70CA9D8A376}"/>
              </a:ext>
            </a:extLst>
          </p:cNvPr>
          <p:cNvSpPr/>
          <p:nvPr/>
        </p:nvSpPr>
        <p:spPr>
          <a:xfrm>
            <a:off x="232756" y="1424544"/>
            <a:ext cx="2626821" cy="4796536"/>
          </a:xfrm>
          <a:prstGeom prst="roundRect">
            <a:avLst>
              <a:gd name="adj" fmla="val 6661"/>
            </a:avLst>
          </a:prstGeom>
          <a:solidFill>
            <a:schemeClr val="accent5">
              <a:lumMod val="75000"/>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p>
        </p:txBody>
      </p:sp>
      <p:sp>
        <p:nvSpPr>
          <p:cNvPr id="2" name="Title 1">
            <a:extLst>
              <a:ext uri="{FF2B5EF4-FFF2-40B4-BE49-F238E27FC236}">
                <a16:creationId xmlns:a16="http://schemas.microsoft.com/office/drawing/2014/main" id="{F1FE2C29-973B-4BF3-BCB4-244D6341F3E9}"/>
              </a:ext>
            </a:extLst>
          </p:cNvPr>
          <p:cNvSpPr>
            <a:spLocks noGrp="1"/>
          </p:cNvSpPr>
          <p:nvPr>
            <p:ph type="title"/>
          </p:nvPr>
        </p:nvSpPr>
        <p:spPr>
          <a:xfrm>
            <a:off x="646111" y="449341"/>
            <a:ext cx="9404723" cy="1400530"/>
          </a:xfrm>
        </p:spPr>
        <p:txBody>
          <a:bodyPr/>
          <a:lstStyle/>
          <a:p>
            <a:r>
              <a:rPr lang="en-US" dirty="0"/>
              <a:t>VL53L1X measurements</a:t>
            </a:r>
            <a:endParaRPr lang="LID4096" dirty="0"/>
          </a:p>
        </p:txBody>
      </p:sp>
      <p:sp>
        <p:nvSpPr>
          <p:cNvPr id="4" name="Content Placeholder 3">
            <a:extLst>
              <a:ext uri="{FF2B5EF4-FFF2-40B4-BE49-F238E27FC236}">
                <a16:creationId xmlns:a16="http://schemas.microsoft.com/office/drawing/2014/main" id="{0CCB90D4-64A9-484D-9851-E5DBFFA8FA72}"/>
              </a:ext>
            </a:extLst>
          </p:cNvPr>
          <p:cNvSpPr>
            <a:spLocks noGrp="1"/>
          </p:cNvSpPr>
          <p:nvPr>
            <p:ph idx="1"/>
          </p:nvPr>
        </p:nvSpPr>
        <p:spPr>
          <a:xfrm>
            <a:off x="392107" y="1630546"/>
            <a:ext cx="2384553" cy="3340465"/>
          </a:xfrm>
        </p:spPr>
        <p:txBody>
          <a:bodyPr>
            <a:normAutofit/>
          </a:bodyPr>
          <a:lstStyle/>
          <a:p>
            <a:pPr marL="0" indent="0">
              <a:buNone/>
            </a:pPr>
            <a:r>
              <a:rPr lang="en-US" dirty="0"/>
              <a:t>Sensor settings</a:t>
            </a:r>
          </a:p>
          <a:p>
            <a:r>
              <a:rPr lang="en-US" sz="1800" dirty="0"/>
              <a:t>Distance preset: </a:t>
            </a:r>
            <a:br>
              <a:rPr lang="en-US" sz="1800" dirty="0"/>
            </a:br>
            <a:r>
              <a:rPr lang="en-US" sz="1800" dirty="0"/>
              <a:t>Short, Medium, Long</a:t>
            </a:r>
          </a:p>
          <a:p>
            <a:r>
              <a:rPr lang="en-US" sz="1800" dirty="0"/>
              <a:t>Timing budget:</a:t>
            </a:r>
            <a:br>
              <a:rPr lang="en-US" sz="1800" dirty="0"/>
            </a:br>
            <a:r>
              <a:rPr lang="en-US" sz="1800" dirty="0"/>
              <a:t>18.5ms, 33ms, 140ms, 200ms</a:t>
            </a:r>
          </a:p>
          <a:p>
            <a:r>
              <a:rPr lang="en-US" sz="1800" dirty="0"/>
              <a:t>Resolution by moving </a:t>
            </a:r>
            <a:r>
              <a:rPr lang="en-US" sz="1800" dirty="0" err="1"/>
              <a:t>RoI</a:t>
            </a:r>
            <a:r>
              <a:rPr lang="en-US" sz="1800" dirty="0"/>
              <a:t>:</a:t>
            </a:r>
            <a:br>
              <a:rPr lang="en-US" sz="1800" dirty="0"/>
            </a:br>
            <a:r>
              <a:rPr lang="en-US" sz="1800" dirty="0"/>
              <a:t>1x1, 2x2, 3x3, 4x4</a:t>
            </a:r>
          </a:p>
          <a:p>
            <a:pPr marL="0" indent="0">
              <a:buNone/>
            </a:pPr>
            <a:endParaRPr lang="LID4096" sz="1800" dirty="0"/>
          </a:p>
        </p:txBody>
      </p:sp>
    </p:spTree>
    <p:extLst>
      <p:ext uri="{BB962C8B-B14F-4D97-AF65-F5344CB8AC3E}">
        <p14:creationId xmlns:p14="http://schemas.microsoft.com/office/powerpoint/2010/main" val="14152237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78E15-4E4D-4F8D-A455-799CF70629F6}"/>
              </a:ext>
            </a:extLst>
          </p:cNvPr>
          <p:cNvSpPr>
            <a:spLocks noGrp="1"/>
          </p:cNvSpPr>
          <p:nvPr>
            <p:ph type="title"/>
          </p:nvPr>
        </p:nvSpPr>
        <p:spPr>
          <a:xfrm>
            <a:off x="646111" y="452718"/>
            <a:ext cx="9404723" cy="740651"/>
          </a:xfrm>
        </p:spPr>
        <p:txBody>
          <a:bodyPr/>
          <a:lstStyle/>
          <a:p>
            <a:r>
              <a:rPr lang="en-US" dirty="0"/>
              <a:t>VL53L1X simulation</a:t>
            </a:r>
            <a:endParaRPr lang="LID4096" dirty="0"/>
          </a:p>
        </p:txBody>
      </p:sp>
      <p:pic>
        <p:nvPicPr>
          <p:cNvPr id="10" name="Picture 9" descr="A screenshot of a computer&#10;&#10;Description automatically generated">
            <a:extLst>
              <a:ext uri="{FF2B5EF4-FFF2-40B4-BE49-F238E27FC236}">
                <a16:creationId xmlns:a16="http://schemas.microsoft.com/office/drawing/2014/main" id="{DB5D2AF2-6962-411C-8BEA-C3EE90CD9E43}"/>
              </a:ext>
            </a:extLst>
          </p:cNvPr>
          <p:cNvPicPr>
            <a:picLocks noChangeAspect="1"/>
          </p:cNvPicPr>
          <p:nvPr/>
        </p:nvPicPr>
        <p:blipFill>
          <a:blip r:embed="rId2"/>
          <a:stretch>
            <a:fillRect/>
          </a:stretch>
        </p:blipFill>
        <p:spPr>
          <a:xfrm>
            <a:off x="6365766" y="1352886"/>
            <a:ext cx="5281290" cy="5052396"/>
          </a:xfrm>
          <a:prstGeom prst="rect">
            <a:avLst/>
          </a:prstGeom>
        </p:spPr>
      </p:pic>
      <p:sp>
        <p:nvSpPr>
          <p:cNvPr id="13" name="Rectangle: Rounded Corners 12">
            <a:extLst>
              <a:ext uri="{FF2B5EF4-FFF2-40B4-BE49-F238E27FC236}">
                <a16:creationId xmlns:a16="http://schemas.microsoft.com/office/drawing/2014/main" id="{D8ADE016-F30D-4346-BE58-436A9FA4B8CD}"/>
              </a:ext>
            </a:extLst>
          </p:cNvPr>
          <p:cNvSpPr/>
          <p:nvPr/>
        </p:nvSpPr>
        <p:spPr>
          <a:xfrm>
            <a:off x="770098" y="1502229"/>
            <a:ext cx="4941027" cy="4797831"/>
          </a:xfrm>
          <a:prstGeom prst="roundRect">
            <a:avLst>
              <a:gd name="adj" fmla="val 6661"/>
            </a:avLst>
          </a:prstGeom>
          <a:solidFill>
            <a:schemeClr val="accent5">
              <a:lumMod val="75000"/>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p>
        </p:txBody>
      </p:sp>
      <p:sp>
        <p:nvSpPr>
          <p:cNvPr id="14" name="Content Placeholder 2">
            <a:extLst>
              <a:ext uri="{FF2B5EF4-FFF2-40B4-BE49-F238E27FC236}">
                <a16:creationId xmlns:a16="http://schemas.microsoft.com/office/drawing/2014/main" id="{6ADBD30E-7A32-47CB-885E-7599EE82A7EE}"/>
              </a:ext>
            </a:extLst>
          </p:cNvPr>
          <p:cNvSpPr txBox="1">
            <a:spLocks/>
          </p:cNvSpPr>
          <p:nvPr/>
        </p:nvSpPr>
        <p:spPr>
          <a:xfrm>
            <a:off x="972558" y="1861458"/>
            <a:ext cx="4552588" cy="4441184"/>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a:lstStyle>
          <a:p>
            <a:r>
              <a:rPr lang="en-US" dirty="0"/>
              <a:t>1. </a:t>
            </a:r>
            <a:r>
              <a:rPr lang="hu-HU" dirty="0"/>
              <a:t> </a:t>
            </a:r>
            <a:r>
              <a:rPr lang="en-US" dirty="0"/>
              <a:t>Data collection</a:t>
            </a:r>
            <a:endParaRPr lang="hu-HU" dirty="0"/>
          </a:p>
          <a:p>
            <a:pPr lvl="1"/>
            <a:r>
              <a:rPr lang="hu-HU" dirty="0" err="1"/>
              <a:t>Gazebo</a:t>
            </a:r>
            <a:r>
              <a:rPr lang="hu-HU" dirty="0"/>
              <a:t> Simulator </a:t>
            </a:r>
            <a:r>
              <a:rPr lang="hu-HU" dirty="0" err="1"/>
              <a:t>using</a:t>
            </a:r>
            <a:r>
              <a:rPr lang="hu-HU" dirty="0"/>
              <a:t> ROS</a:t>
            </a:r>
            <a:endParaRPr lang="en-US" dirty="0"/>
          </a:p>
          <a:p>
            <a:pPr lvl="1"/>
            <a:r>
              <a:rPr lang="hu-HU" dirty="0" err="1"/>
              <a:t>Iris</a:t>
            </a:r>
            <a:r>
              <a:rPr lang="hu-HU" dirty="0"/>
              <a:t> </a:t>
            </a:r>
            <a:r>
              <a:rPr lang="hu-HU" dirty="0" err="1"/>
              <a:t>drone</a:t>
            </a:r>
            <a:r>
              <a:rPr lang="hu-HU" dirty="0"/>
              <a:t> </a:t>
            </a:r>
            <a:r>
              <a:rPr lang="hu-HU" dirty="0" err="1"/>
              <a:t>using</a:t>
            </a:r>
            <a:r>
              <a:rPr lang="hu-HU" dirty="0"/>
              <a:t> </a:t>
            </a:r>
            <a:r>
              <a:rPr lang="en-US" dirty="0"/>
              <a:t>P</a:t>
            </a:r>
            <a:r>
              <a:rPr lang="hu-HU" dirty="0"/>
              <a:t>X</a:t>
            </a:r>
            <a:r>
              <a:rPr lang="en-US" dirty="0"/>
              <a:t>4</a:t>
            </a:r>
            <a:r>
              <a:rPr lang="hu-HU" dirty="0"/>
              <a:t> </a:t>
            </a:r>
            <a:r>
              <a:rPr lang="hu-HU" dirty="0" err="1"/>
              <a:t>Repository</a:t>
            </a:r>
            <a:endParaRPr lang="en-US" dirty="0"/>
          </a:p>
          <a:p>
            <a:pPr lvl="1"/>
            <a:r>
              <a:rPr lang="hu-HU" dirty="0"/>
              <a:t>360° LIDAR </a:t>
            </a:r>
            <a:r>
              <a:rPr lang="hu-HU" dirty="0" err="1"/>
              <a:t>data</a:t>
            </a:r>
            <a:endParaRPr lang="hu-HU" dirty="0"/>
          </a:p>
          <a:p>
            <a:pPr lvl="1"/>
            <a:r>
              <a:rPr lang="hu-HU" dirty="0" err="1"/>
              <a:t>Recorded</a:t>
            </a:r>
            <a:r>
              <a:rPr lang="hu-HU" dirty="0"/>
              <a:t> </a:t>
            </a:r>
            <a:r>
              <a:rPr lang="hu-HU" dirty="0" err="1"/>
              <a:t>into</a:t>
            </a:r>
            <a:r>
              <a:rPr lang="hu-HU" dirty="0"/>
              <a:t> </a:t>
            </a:r>
            <a:r>
              <a:rPr lang="hu-HU" dirty="0" err="1"/>
              <a:t>Rosbag</a:t>
            </a:r>
            <a:endParaRPr lang="hu-HU" dirty="0"/>
          </a:p>
          <a:p>
            <a:pPr marL="457200" lvl="1" indent="0">
              <a:buFont typeface="Wingdings 3" charset="2"/>
              <a:buNone/>
            </a:pPr>
            <a:endParaRPr lang="en-US" dirty="0"/>
          </a:p>
          <a:p>
            <a:r>
              <a:rPr lang="en-US" dirty="0"/>
              <a:t>2. </a:t>
            </a:r>
            <a:r>
              <a:rPr lang="hu-HU" dirty="0"/>
              <a:t> Data filtering</a:t>
            </a:r>
            <a:endParaRPr lang="en-US" dirty="0"/>
          </a:p>
          <a:p>
            <a:pPr lvl="1"/>
            <a:r>
              <a:rPr lang="en-US" dirty="0"/>
              <a:t>Python script </a:t>
            </a:r>
          </a:p>
          <a:p>
            <a:pPr lvl="1"/>
            <a:r>
              <a:rPr lang="en-US" dirty="0"/>
              <a:t>Converts raw LIDAR data to simulate VL53L1X sensors</a:t>
            </a:r>
          </a:p>
          <a:p>
            <a:pPr lvl="2"/>
            <a:r>
              <a:rPr lang="en-US" dirty="0" err="1"/>
              <a:t>FoV</a:t>
            </a:r>
            <a:r>
              <a:rPr lang="en-US" dirty="0"/>
              <a:t>, update rate, max distance</a:t>
            </a:r>
          </a:p>
          <a:p>
            <a:pPr lvl="2"/>
            <a:r>
              <a:rPr lang="en-US" dirty="0"/>
              <a:t>Layout</a:t>
            </a:r>
          </a:p>
          <a:p>
            <a:endParaRPr lang="en-US" dirty="0"/>
          </a:p>
          <a:p>
            <a:endParaRPr lang="en-US" dirty="0"/>
          </a:p>
        </p:txBody>
      </p:sp>
    </p:spTree>
    <p:extLst>
      <p:ext uri="{BB962C8B-B14F-4D97-AF65-F5344CB8AC3E}">
        <p14:creationId xmlns:p14="http://schemas.microsoft.com/office/powerpoint/2010/main" val="15611868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395C9480-F3D5-43E3-BDA8-047774191CD2}"/>
              </a:ext>
            </a:extLst>
          </p:cNvPr>
          <p:cNvSpPr/>
          <p:nvPr/>
        </p:nvSpPr>
        <p:spPr>
          <a:xfrm>
            <a:off x="770098" y="1502229"/>
            <a:ext cx="4941027" cy="4797831"/>
          </a:xfrm>
          <a:prstGeom prst="roundRect">
            <a:avLst>
              <a:gd name="adj" fmla="val 6661"/>
            </a:avLst>
          </a:prstGeom>
          <a:solidFill>
            <a:schemeClr val="accent5">
              <a:lumMod val="75000"/>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LID4096" dirty="0"/>
          </a:p>
        </p:txBody>
      </p:sp>
      <p:sp>
        <p:nvSpPr>
          <p:cNvPr id="2" name="Title 1">
            <a:extLst>
              <a:ext uri="{FF2B5EF4-FFF2-40B4-BE49-F238E27FC236}">
                <a16:creationId xmlns:a16="http://schemas.microsoft.com/office/drawing/2014/main" id="{CC978E15-4E4D-4F8D-A455-799CF70629F6}"/>
              </a:ext>
            </a:extLst>
          </p:cNvPr>
          <p:cNvSpPr>
            <a:spLocks noGrp="1"/>
          </p:cNvSpPr>
          <p:nvPr>
            <p:ph type="title"/>
          </p:nvPr>
        </p:nvSpPr>
        <p:spPr>
          <a:xfrm>
            <a:off x="646111" y="452718"/>
            <a:ext cx="9404723" cy="740651"/>
          </a:xfrm>
        </p:spPr>
        <p:txBody>
          <a:bodyPr/>
          <a:lstStyle/>
          <a:p>
            <a:r>
              <a:rPr lang="en-US" dirty="0"/>
              <a:t>VL53L1X simulation</a:t>
            </a:r>
            <a:endParaRPr lang="LID4096" dirty="0"/>
          </a:p>
        </p:txBody>
      </p:sp>
      <p:sp>
        <p:nvSpPr>
          <p:cNvPr id="3" name="Content Placeholder 2">
            <a:extLst>
              <a:ext uri="{FF2B5EF4-FFF2-40B4-BE49-F238E27FC236}">
                <a16:creationId xmlns:a16="http://schemas.microsoft.com/office/drawing/2014/main" id="{4086938D-2F38-4742-8E81-1A4EAC31F732}"/>
              </a:ext>
            </a:extLst>
          </p:cNvPr>
          <p:cNvSpPr>
            <a:spLocks noGrp="1"/>
          </p:cNvSpPr>
          <p:nvPr>
            <p:ph idx="1"/>
          </p:nvPr>
        </p:nvSpPr>
        <p:spPr>
          <a:xfrm>
            <a:off x="972558" y="1861458"/>
            <a:ext cx="4552588" cy="4441184"/>
          </a:xfrm>
        </p:spPr>
        <p:txBody>
          <a:bodyPr>
            <a:normAutofit fontScale="92500" lnSpcReduction="10000"/>
          </a:bodyPr>
          <a:lstStyle/>
          <a:p>
            <a:r>
              <a:rPr lang="en-US" dirty="0"/>
              <a:t>1. </a:t>
            </a:r>
            <a:r>
              <a:rPr lang="hu-HU" dirty="0"/>
              <a:t> </a:t>
            </a:r>
            <a:r>
              <a:rPr lang="en-US" dirty="0"/>
              <a:t>Data collection</a:t>
            </a:r>
            <a:endParaRPr lang="hu-HU" dirty="0"/>
          </a:p>
          <a:p>
            <a:pPr lvl="1"/>
            <a:r>
              <a:rPr lang="hu-HU" dirty="0" err="1"/>
              <a:t>Gazebo</a:t>
            </a:r>
            <a:r>
              <a:rPr lang="hu-HU" dirty="0"/>
              <a:t> Simulator </a:t>
            </a:r>
            <a:r>
              <a:rPr lang="hu-HU" dirty="0" err="1"/>
              <a:t>using</a:t>
            </a:r>
            <a:r>
              <a:rPr lang="hu-HU" dirty="0"/>
              <a:t> ROS</a:t>
            </a:r>
            <a:endParaRPr lang="en-US" dirty="0"/>
          </a:p>
          <a:p>
            <a:pPr lvl="1"/>
            <a:r>
              <a:rPr lang="hu-HU" dirty="0" err="1"/>
              <a:t>Iris</a:t>
            </a:r>
            <a:r>
              <a:rPr lang="hu-HU" dirty="0"/>
              <a:t> </a:t>
            </a:r>
            <a:r>
              <a:rPr lang="hu-HU" dirty="0" err="1"/>
              <a:t>drone</a:t>
            </a:r>
            <a:r>
              <a:rPr lang="hu-HU" dirty="0"/>
              <a:t> </a:t>
            </a:r>
            <a:r>
              <a:rPr lang="hu-HU" dirty="0" err="1"/>
              <a:t>using</a:t>
            </a:r>
            <a:r>
              <a:rPr lang="hu-HU" dirty="0"/>
              <a:t> </a:t>
            </a:r>
            <a:r>
              <a:rPr lang="en-US" dirty="0"/>
              <a:t>P</a:t>
            </a:r>
            <a:r>
              <a:rPr lang="hu-HU" dirty="0"/>
              <a:t>X</a:t>
            </a:r>
            <a:r>
              <a:rPr lang="en-US" dirty="0"/>
              <a:t>4</a:t>
            </a:r>
            <a:r>
              <a:rPr lang="hu-HU" dirty="0"/>
              <a:t> </a:t>
            </a:r>
            <a:r>
              <a:rPr lang="hu-HU" dirty="0" err="1"/>
              <a:t>Repository</a:t>
            </a:r>
            <a:endParaRPr lang="en-US" dirty="0"/>
          </a:p>
          <a:p>
            <a:pPr lvl="1"/>
            <a:r>
              <a:rPr lang="hu-HU" dirty="0"/>
              <a:t>360° LIDAR </a:t>
            </a:r>
            <a:r>
              <a:rPr lang="hu-HU" dirty="0" err="1"/>
              <a:t>data</a:t>
            </a:r>
            <a:endParaRPr lang="hu-HU" dirty="0"/>
          </a:p>
          <a:p>
            <a:pPr lvl="1"/>
            <a:r>
              <a:rPr lang="hu-HU" dirty="0" err="1"/>
              <a:t>Recorded</a:t>
            </a:r>
            <a:r>
              <a:rPr lang="hu-HU" dirty="0"/>
              <a:t> </a:t>
            </a:r>
            <a:r>
              <a:rPr lang="hu-HU" dirty="0" err="1"/>
              <a:t>into</a:t>
            </a:r>
            <a:r>
              <a:rPr lang="hu-HU" dirty="0"/>
              <a:t> </a:t>
            </a:r>
            <a:r>
              <a:rPr lang="hu-HU" dirty="0" err="1"/>
              <a:t>Rosbag</a:t>
            </a:r>
            <a:endParaRPr lang="hu-HU" dirty="0"/>
          </a:p>
          <a:p>
            <a:pPr marL="457200" lvl="1" indent="0">
              <a:buNone/>
            </a:pPr>
            <a:endParaRPr lang="en-US" dirty="0"/>
          </a:p>
          <a:p>
            <a:r>
              <a:rPr lang="en-US" dirty="0"/>
              <a:t>2. </a:t>
            </a:r>
            <a:r>
              <a:rPr lang="hu-HU" dirty="0"/>
              <a:t> Data filtering</a:t>
            </a:r>
            <a:endParaRPr lang="en-US" dirty="0"/>
          </a:p>
          <a:p>
            <a:pPr lvl="1"/>
            <a:r>
              <a:rPr lang="en-US" dirty="0"/>
              <a:t>Python script </a:t>
            </a:r>
          </a:p>
          <a:p>
            <a:pPr lvl="1"/>
            <a:r>
              <a:rPr lang="en-US" dirty="0"/>
              <a:t>Converts raw LIDAR data to simulate VL53L1X sensors</a:t>
            </a:r>
          </a:p>
          <a:p>
            <a:pPr lvl="2"/>
            <a:r>
              <a:rPr lang="en-US" dirty="0" err="1"/>
              <a:t>FoV</a:t>
            </a:r>
            <a:r>
              <a:rPr lang="en-US" dirty="0"/>
              <a:t>, update rate, max distance</a:t>
            </a:r>
          </a:p>
          <a:p>
            <a:pPr lvl="2"/>
            <a:r>
              <a:rPr lang="en-US" dirty="0"/>
              <a:t>Layout</a:t>
            </a:r>
          </a:p>
          <a:p>
            <a:endParaRPr lang="en-US" dirty="0"/>
          </a:p>
          <a:p>
            <a:endParaRPr lang="en-US" dirty="0"/>
          </a:p>
        </p:txBody>
      </p:sp>
      <p:pic>
        <p:nvPicPr>
          <p:cNvPr id="6" name="Picture 5" descr="A screenshot of a cell phone&#10;&#10;Description automatically generated">
            <a:extLst>
              <a:ext uri="{FF2B5EF4-FFF2-40B4-BE49-F238E27FC236}">
                <a16:creationId xmlns:a16="http://schemas.microsoft.com/office/drawing/2014/main" id="{03185EAD-D2F0-47CD-A234-534B10166A5B}"/>
              </a:ext>
            </a:extLst>
          </p:cNvPr>
          <p:cNvPicPr>
            <a:picLocks noChangeAspect="1"/>
          </p:cNvPicPr>
          <p:nvPr/>
        </p:nvPicPr>
        <p:blipFill>
          <a:blip r:embed="rId2"/>
          <a:stretch>
            <a:fillRect/>
          </a:stretch>
        </p:blipFill>
        <p:spPr>
          <a:xfrm>
            <a:off x="6954990" y="4017806"/>
            <a:ext cx="3266791" cy="2503744"/>
          </a:xfrm>
          <a:prstGeom prst="rect">
            <a:avLst/>
          </a:prstGeom>
        </p:spPr>
      </p:pic>
      <p:pic>
        <p:nvPicPr>
          <p:cNvPr id="8" name="Picture 7" descr="360° LIDAR data visualized in Rviz">
            <a:extLst>
              <a:ext uri="{FF2B5EF4-FFF2-40B4-BE49-F238E27FC236}">
                <a16:creationId xmlns:a16="http://schemas.microsoft.com/office/drawing/2014/main" id="{9E6ECD94-ED85-4704-941A-AA928066ABE8}"/>
              </a:ext>
              <a:ext uri="{C183D7F6-B498-43B3-948B-1728B52AA6E4}">
                <adec:decorative xmlns:adec="http://schemas.microsoft.com/office/drawing/2017/decorative" val="0"/>
              </a:ext>
            </a:extLst>
          </p:cNvPr>
          <p:cNvPicPr>
            <a:picLocks noChangeAspect="1"/>
          </p:cNvPicPr>
          <p:nvPr/>
        </p:nvPicPr>
        <p:blipFill>
          <a:blip r:embed="rId3"/>
          <a:stretch>
            <a:fillRect/>
          </a:stretch>
        </p:blipFill>
        <p:spPr>
          <a:xfrm>
            <a:off x="6463102" y="336450"/>
            <a:ext cx="4250566" cy="3404215"/>
          </a:xfrm>
          <a:prstGeom prst="rect">
            <a:avLst/>
          </a:prstGeom>
        </p:spPr>
      </p:pic>
    </p:spTree>
    <p:extLst>
      <p:ext uri="{BB962C8B-B14F-4D97-AF65-F5344CB8AC3E}">
        <p14:creationId xmlns:p14="http://schemas.microsoft.com/office/powerpoint/2010/main" val="114285432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otalTime>0</TotalTime>
  <Words>571</Words>
  <Application>Microsoft Office PowerPoint</Application>
  <PresentationFormat>Widescreen</PresentationFormat>
  <Paragraphs>109</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Century Gothic</vt:lpstr>
      <vt:lpstr>Wingdings 3</vt:lpstr>
      <vt:lpstr>Ion</vt:lpstr>
      <vt:lpstr>Drone Localization in Ad-hoc Indoor Environment</vt:lpstr>
      <vt:lpstr>Task</vt:lpstr>
      <vt:lpstr>Motivation</vt:lpstr>
      <vt:lpstr>VL53L1X LIDAR</vt:lpstr>
      <vt:lpstr>Google Cartographer SLAM</vt:lpstr>
      <vt:lpstr>System design overview</vt:lpstr>
      <vt:lpstr>VL53L1X measurements</vt:lpstr>
      <vt:lpstr>VL53L1X simulation</vt:lpstr>
      <vt:lpstr>VL53L1X simulation</vt:lpstr>
      <vt:lpstr>Cartographer tuning</vt:lpstr>
      <vt:lpstr>SLAM setup evaluation</vt:lpstr>
      <vt:lpstr>2D SLAM Results</vt:lpstr>
      <vt:lpstr>3D SLAM Results</vt:lpstr>
      <vt:lpstr>Summary &amp; Future work</vt:lpstr>
      <vt:lpstr>Bíráló kérdései</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Drone Localization in Ad-hoc Indoor Environment</dc:title>
  <dc:creator>Rausch Marcell</dc:creator>
  <cp:lastModifiedBy>Marcell Rausch</cp:lastModifiedBy>
  <cp:revision>72</cp:revision>
  <dcterms:created xsi:type="dcterms:W3CDTF">2019-12-10T11:49:04Z</dcterms:created>
  <dcterms:modified xsi:type="dcterms:W3CDTF">2020-06-23T06:24:20Z</dcterms:modified>
</cp:coreProperties>
</file>